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Candara"/>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7G4PtBzwS20trPEFBjsQyVI8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25B2DF-1CD0-4E0F-B600-D5FACF7B875F}">
  <a:tblStyle styleId="{6D25B2DF-1CD0-4E0F-B600-D5FACF7B875F}"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E6E6"/>
          </a:solidFill>
        </a:fill>
      </a:tcStyle>
    </a:wholeTbl>
    <a:band1H>
      <a:tcTxStyle/>
      <a:tcStyle>
        <a:fill>
          <a:solidFill>
            <a:srgbClr val="E8CACA"/>
          </a:solidFill>
        </a:fill>
      </a:tcStyle>
    </a:band1H>
    <a:band2H>
      <a:tcTxStyle/>
    </a:band2H>
    <a:band1V>
      <a:tcTxStyle/>
      <a:tcStyle>
        <a:fill>
          <a:solidFill>
            <a:srgbClr val="E8CA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andar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andara-italic.fntdata"/><Relationship Id="rId12" Type="http://schemas.openxmlformats.org/officeDocument/2006/relationships/slide" Target="slides/slide6.xml"/><Relationship Id="rId34" Type="http://schemas.openxmlformats.org/officeDocument/2006/relationships/font" Target="fonts/Candara-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Candara-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373" name="Google Shape;3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2" name="Shape 42"/>
        <p:cNvGrpSpPr/>
        <p:nvPr/>
      </p:nvGrpSpPr>
      <p:grpSpPr>
        <a:xfrm>
          <a:off x="0" y="0"/>
          <a:ext cx="0" cy="0"/>
          <a:chOff x="0" y="0"/>
          <a:chExt cx="0" cy="0"/>
        </a:xfrm>
      </p:grpSpPr>
      <p:sp>
        <p:nvSpPr>
          <p:cNvPr id="43" name="Google Shape;43;p2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93C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8BACD3"/>
                </a:solidFill>
              </a:defRPr>
            </a:lvl1pPr>
            <a:lvl2pPr lvl="1" algn="ctr">
              <a:spcBef>
                <a:spcPts val="1000"/>
              </a:spcBef>
              <a:spcAft>
                <a:spcPts val="0"/>
              </a:spcAft>
              <a:buSzPts val="1600"/>
              <a:buNone/>
              <a:defRPr>
                <a:solidFill>
                  <a:srgbClr val="95ABD0"/>
                </a:solidFill>
              </a:defRPr>
            </a:lvl2pPr>
            <a:lvl3pPr lvl="2" algn="ctr">
              <a:spcBef>
                <a:spcPts val="1000"/>
              </a:spcBef>
              <a:spcAft>
                <a:spcPts val="0"/>
              </a:spcAft>
              <a:buSzPts val="1400"/>
              <a:buNone/>
              <a:defRPr>
                <a:solidFill>
                  <a:srgbClr val="95ABD0"/>
                </a:solidFill>
              </a:defRPr>
            </a:lvl3pPr>
            <a:lvl4pPr lvl="3" algn="ctr">
              <a:spcBef>
                <a:spcPts val="1000"/>
              </a:spcBef>
              <a:spcAft>
                <a:spcPts val="0"/>
              </a:spcAft>
              <a:buSzPts val="1200"/>
              <a:buNone/>
              <a:defRPr>
                <a:solidFill>
                  <a:srgbClr val="95ABD0"/>
                </a:solidFill>
              </a:defRPr>
            </a:lvl4pPr>
            <a:lvl5pPr lvl="4" algn="ctr">
              <a:spcBef>
                <a:spcPts val="1000"/>
              </a:spcBef>
              <a:spcAft>
                <a:spcPts val="0"/>
              </a:spcAft>
              <a:buSzPts val="1200"/>
              <a:buNone/>
              <a:defRPr>
                <a:solidFill>
                  <a:srgbClr val="95ABD0"/>
                </a:solidFill>
              </a:defRPr>
            </a:lvl5pPr>
            <a:lvl6pPr lvl="5" algn="ctr">
              <a:spcBef>
                <a:spcPts val="1000"/>
              </a:spcBef>
              <a:spcAft>
                <a:spcPts val="0"/>
              </a:spcAft>
              <a:buSzPts val="1200"/>
              <a:buNone/>
              <a:defRPr>
                <a:solidFill>
                  <a:srgbClr val="95ABD0"/>
                </a:solidFill>
              </a:defRPr>
            </a:lvl6pPr>
            <a:lvl7pPr lvl="6" algn="ctr">
              <a:spcBef>
                <a:spcPts val="1000"/>
              </a:spcBef>
              <a:spcAft>
                <a:spcPts val="0"/>
              </a:spcAft>
              <a:buSzPts val="1200"/>
              <a:buNone/>
              <a:defRPr>
                <a:solidFill>
                  <a:srgbClr val="95ABD0"/>
                </a:solidFill>
              </a:defRPr>
            </a:lvl7pPr>
            <a:lvl8pPr lvl="7" algn="ctr">
              <a:spcBef>
                <a:spcPts val="1000"/>
              </a:spcBef>
              <a:spcAft>
                <a:spcPts val="0"/>
              </a:spcAft>
              <a:buSzPts val="1200"/>
              <a:buNone/>
              <a:defRPr>
                <a:solidFill>
                  <a:srgbClr val="95ABD0"/>
                </a:solidFill>
              </a:defRPr>
            </a:lvl8pPr>
            <a:lvl9pPr lvl="8" algn="ctr">
              <a:spcBef>
                <a:spcPts val="1000"/>
              </a:spcBef>
              <a:spcAft>
                <a:spcPts val="0"/>
              </a:spcAft>
              <a:buSzPts val="1200"/>
              <a:buNone/>
              <a:defRPr>
                <a:solidFill>
                  <a:srgbClr val="95ABD0"/>
                </a:solidFill>
              </a:defRPr>
            </a:lvl9pPr>
          </a:lstStyle>
          <a:p/>
        </p:txBody>
      </p:sp>
      <p:sp>
        <p:nvSpPr>
          <p:cNvPr id="45" name="Google Shape;45;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8"/>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108" name="Shape 108"/>
        <p:cNvGrpSpPr/>
        <p:nvPr/>
      </p:nvGrpSpPr>
      <p:grpSpPr>
        <a:xfrm>
          <a:off x="0" y="0"/>
          <a:ext cx="0" cy="0"/>
          <a:chOff x="0" y="0"/>
          <a:chExt cx="0" cy="0"/>
        </a:xfrm>
      </p:grpSpPr>
      <p:sp>
        <p:nvSpPr>
          <p:cNvPr id="109" name="Google Shape;109;p39"/>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893C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9"/>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8BACD3"/>
                </a:solidFill>
              </a:defRPr>
            </a:lvl1pPr>
            <a:lvl2pPr indent="-228600" lvl="1" marL="914400" algn="l">
              <a:spcBef>
                <a:spcPts val="1000"/>
              </a:spcBef>
              <a:spcAft>
                <a:spcPts val="0"/>
              </a:spcAft>
              <a:buSzPts val="1800"/>
              <a:buNone/>
              <a:defRPr sz="1800">
                <a:solidFill>
                  <a:srgbClr val="95ABD0"/>
                </a:solidFill>
              </a:defRPr>
            </a:lvl2pPr>
            <a:lvl3pPr indent="-228600" lvl="2" marL="1371600" algn="l">
              <a:spcBef>
                <a:spcPts val="1000"/>
              </a:spcBef>
              <a:spcAft>
                <a:spcPts val="0"/>
              </a:spcAft>
              <a:buSzPts val="1600"/>
              <a:buNone/>
              <a:defRPr sz="1600">
                <a:solidFill>
                  <a:srgbClr val="95ABD0"/>
                </a:solidFill>
              </a:defRPr>
            </a:lvl3pPr>
            <a:lvl4pPr indent="-228600" lvl="3" marL="1828800" algn="l">
              <a:spcBef>
                <a:spcPts val="1000"/>
              </a:spcBef>
              <a:spcAft>
                <a:spcPts val="0"/>
              </a:spcAft>
              <a:buSzPts val="1400"/>
              <a:buNone/>
              <a:defRPr sz="1400">
                <a:solidFill>
                  <a:srgbClr val="95ABD0"/>
                </a:solidFill>
              </a:defRPr>
            </a:lvl4pPr>
            <a:lvl5pPr indent="-228600" lvl="4" marL="2286000" algn="l">
              <a:spcBef>
                <a:spcPts val="1000"/>
              </a:spcBef>
              <a:spcAft>
                <a:spcPts val="0"/>
              </a:spcAft>
              <a:buSzPts val="1400"/>
              <a:buNone/>
              <a:defRPr sz="1400">
                <a:solidFill>
                  <a:srgbClr val="95ABD0"/>
                </a:solidFill>
              </a:defRPr>
            </a:lvl5pPr>
            <a:lvl6pPr indent="-228600" lvl="5" marL="2743200" algn="l">
              <a:spcBef>
                <a:spcPts val="1000"/>
              </a:spcBef>
              <a:spcAft>
                <a:spcPts val="0"/>
              </a:spcAft>
              <a:buSzPts val="1400"/>
              <a:buNone/>
              <a:defRPr sz="1400">
                <a:solidFill>
                  <a:srgbClr val="95ABD0"/>
                </a:solidFill>
              </a:defRPr>
            </a:lvl6pPr>
            <a:lvl7pPr indent="-228600" lvl="6" marL="3200400" algn="l">
              <a:spcBef>
                <a:spcPts val="1000"/>
              </a:spcBef>
              <a:spcAft>
                <a:spcPts val="0"/>
              </a:spcAft>
              <a:buSzPts val="1400"/>
              <a:buNone/>
              <a:defRPr sz="1400">
                <a:solidFill>
                  <a:srgbClr val="95ABD0"/>
                </a:solidFill>
              </a:defRPr>
            </a:lvl7pPr>
            <a:lvl8pPr indent="-228600" lvl="7" marL="3657600" algn="l">
              <a:spcBef>
                <a:spcPts val="1000"/>
              </a:spcBef>
              <a:spcAft>
                <a:spcPts val="0"/>
              </a:spcAft>
              <a:buSzPts val="1400"/>
              <a:buNone/>
              <a:defRPr sz="1400">
                <a:solidFill>
                  <a:srgbClr val="95ABD0"/>
                </a:solidFill>
              </a:defRPr>
            </a:lvl8pPr>
            <a:lvl9pPr indent="-228600" lvl="8" marL="4114800" algn="l">
              <a:spcBef>
                <a:spcPts val="1000"/>
              </a:spcBef>
              <a:spcAft>
                <a:spcPts val="0"/>
              </a:spcAft>
              <a:buSzPts val="1400"/>
              <a:buNone/>
              <a:defRPr sz="1400">
                <a:solidFill>
                  <a:srgbClr val="95ABD0"/>
                </a:solidFill>
              </a:defRPr>
            </a:lvl9pPr>
          </a:lstStyle>
          <a:p/>
        </p:txBody>
      </p:sp>
      <p:sp>
        <p:nvSpPr>
          <p:cNvPr id="111" name="Google Shape;111;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15" name="Shape 115"/>
        <p:cNvGrpSpPr/>
        <p:nvPr/>
      </p:nvGrpSpPr>
      <p:grpSpPr>
        <a:xfrm>
          <a:off x="0" y="0"/>
          <a:ext cx="0" cy="0"/>
          <a:chOff x="0" y="0"/>
          <a:chExt cx="0" cy="0"/>
        </a:xfrm>
      </p:grpSpPr>
      <p:sp>
        <p:nvSpPr>
          <p:cNvPr id="116" name="Google Shape;116;p40"/>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893C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0"/>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A6BFDD"/>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40"/>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8BACD3"/>
                </a:solidFill>
              </a:defRPr>
            </a:lvl1pPr>
            <a:lvl2pPr indent="-228600" lvl="1" marL="914400" algn="l">
              <a:spcBef>
                <a:spcPts val="1000"/>
              </a:spcBef>
              <a:spcAft>
                <a:spcPts val="0"/>
              </a:spcAft>
              <a:buSzPts val="1800"/>
              <a:buNone/>
              <a:defRPr sz="1800">
                <a:solidFill>
                  <a:srgbClr val="95ABD0"/>
                </a:solidFill>
              </a:defRPr>
            </a:lvl2pPr>
            <a:lvl3pPr indent="-228600" lvl="2" marL="1371600" algn="l">
              <a:spcBef>
                <a:spcPts val="1000"/>
              </a:spcBef>
              <a:spcAft>
                <a:spcPts val="0"/>
              </a:spcAft>
              <a:buSzPts val="1600"/>
              <a:buNone/>
              <a:defRPr sz="1600">
                <a:solidFill>
                  <a:srgbClr val="95ABD0"/>
                </a:solidFill>
              </a:defRPr>
            </a:lvl3pPr>
            <a:lvl4pPr indent="-228600" lvl="3" marL="1828800" algn="l">
              <a:spcBef>
                <a:spcPts val="1000"/>
              </a:spcBef>
              <a:spcAft>
                <a:spcPts val="0"/>
              </a:spcAft>
              <a:buSzPts val="1400"/>
              <a:buNone/>
              <a:defRPr sz="1400">
                <a:solidFill>
                  <a:srgbClr val="95ABD0"/>
                </a:solidFill>
              </a:defRPr>
            </a:lvl4pPr>
            <a:lvl5pPr indent="-228600" lvl="4" marL="2286000" algn="l">
              <a:spcBef>
                <a:spcPts val="1000"/>
              </a:spcBef>
              <a:spcAft>
                <a:spcPts val="0"/>
              </a:spcAft>
              <a:buSzPts val="1400"/>
              <a:buNone/>
              <a:defRPr sz="1400">
                <a:solidFill>
                  <a:srgbClr val="95ABD0"/>
                </a:solidFill>
              </a:defRPr>
            </a:lvl5pPr>
            <a:lvl6pPr indent="-228600" lvl="5" marL="2743200" algn="l">
              <a:spcBef>
                <a:spcPts val="1000"/>
              </a:spcBef>
              <a:spcAft>
                <a:spcPts val="0"/>
              </a:spcAft>
              <a:buSzPts val="1400"/>
              <a:buNone/>
              <a:defRPr sz="1400">
                <a:solidFill>
                  <a:srgbClr val="95ABD0"/>
                </a:solidFill>
              </a:defRPr>
            </a:lvl6pPr>
            <a:lvl7pPr indent="-228600" lvl="6" marL="3200400" algn="l">
              <a:spcBef>
                <a:spcPts val="1000"/>
              </a:spcBef>
              <a:spcAft>
                <a:spcPts val="0"/>
              </a:spcAft>
              <a:buSzPts val="1400"/>
              <a:buNone/>
              <a:defRPr sz="1400">
                <a:solidFill>
                  <a:srgbClr val="95ABD0"/>
                </a:solidFill>
              </a:defRPr>
            </a:lvl7pPr>
            <a:lvl8pPr indent="-228600" lvl="7" marL="3657600" algn="l">
              <a:spcBef>
                <a:spcPts val="1000"/>
              </a:spcBef>
              <a:spcAft>
                <a:spcPts val="0"/>
              </a:spcAft>
              <a:buSzPts val="1400"/>
              <a:buNone/>
              <a:defRPr sz="1400">
                <a:solidFill>
                  <a:srgbClr val="95ABD0"/>
                </a:solidFill>
              </a:defRPr>
            </a:lvl8pPr>
            <a:lvl9pPr indent="-228600" lvl="8" marL="4114800" algn="l">
              <a:spcBef>
                <a:spcPts val="1000"/>
              </a:spcBef>
              <a:spcAft>
                <a:spcPts val="0"/>
              </a:spcAft>
              <a:buSzPts val="1400"/>
              <a:buNone/>
              <a:defRPr sz="1400">
                <a:solidFill>
                  <a:srgbClr val="95ABD0"/>
                </a:solidFill>
              </a:defRPr>
            </a:lvl9pPr>
          </a:lstStyle>
          <a:p/>
        </p:txBody>
      </p:sp>
      <p:sp>
        <p:nvSpPr>
          <p:cNvPr id="119" name="Google Shape;119;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0"/>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0"/>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
        <p:nvSpPr>
          <p:cNvPr id="123" name="Google Shape;123;p40"/>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CO" sz="8000">
                <a:solidFill>
                  <a:schemeClr val="accent1"/>
                </a:solidFill>
                <a:latin typeface="Arial"/>
                <a:ea typeface="Arial"/>
                <a:cs typeface="Arial"/>
                <a:sym typeface="Arial"/>
              </a:rPr>
              <a:t>“</a:t>
            </a:r>
            <a:endParaRPr/>
          </a:p>
        </p:txBody>
      </p:sp>
      <p:sp>
        <p:nvSpPr>
          <p:cNvPr id="124" name="Google Shape;124;p40"/>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CO"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25" name="Shape 125"/>
        <p:cNvGrpSpPr/>
        <p:nvPr/>
      </p:nvGrpSpPr>
      <p:grpSpPr>
        <a:xfrm>
          <a:off x="0" y="0"/>
          <a:ext cx="0" cy="0"/>
          <a:chOff x="0" y="0"/>
          <a:chExt cx="0" cy="0"/>
        </a:xfrm>
      </p:grpSpPr>
      <p:sp>
        <p:nvSpPr>
          <p:cNvPr id="126" name="Google Shape;126;p41"/>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93C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1"/>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8BACD3"/>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32" name="Shape 132"/>
        <p:cNvGrpSpPr/>
        <p:nvPr/>
      </p:nvGrpSpPr>
      <p:grpSpPr>
        <a:xfrm>
          <a:off x="0" y="0"/>
          <a:ext cx="0" cy="0"/>
          <a:chOff x="0" y="0"/>
          <a:chExt cx="0" cy="0"/>
        </a:xfrm>
      </p:grpSpPr>
      <p:sp>
        <p:nvSpPr>
          <p:cNvPr id="133" name="Google Shape;133;p4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893C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4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8BACD3"/>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
        <p:nvSpPr>
          <p:cNvPr id="140" name="Google Shape;140;p4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CO" sz="8000">
                <a:solidFill>
                  <a:schemeClr val="accent1"/>
                </a:solidFill>
                <a:latin typeface="Arial"/>
                <a:ea typeface="Arial"/>
                <a:cs typeface="Arial"/>
                <a:sym typeface="Arial"/>
              </a:rPr>
              <a:t>“</a:t>
            </a:r>
            <a:endParaRPr/>
          </a:p>
        </p:txBody>
      </p:sp>
      <p:sp>
        <p:nvSpPr>
          <p:cNvPr id="141" name="Google Shape;141;p4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CO"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42" name="Shape 142"/>
        <p:cNvGrpSpPr/>
        <p:nvPr/>
      </p:nvGrpSpPr>
      <p:grpSpPr>
        <a:xfrm>
          <a:off x="0" y="0"/>
          <a:ext cx="0" cy="0"/>
          <a:chOff x="0" y="0"/>
          <a:chExt cx="0" cy="0"/>
        </a:xfrm>
      </p:grpSpPr>
      <p:sp>
        <p:nvSpPr>
          <p:cNvPr id="143" name="Google Shape;143;p43"/>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893C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3"/>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43"/>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8BACD3"/>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4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50" name="Shape 150"/>
        <p:cNvGrpSpPr/>
        <p:nvPr/>
      </p:nvGrpSpPr>
      <p:grpSpPr>
        <a:xfrm>
          <a:off x="0" y="0"/>
          <a:ext cx="0" cy="0"/>
          <a:chOff x="0" y="0"/>
          <a:chExt cx="0" cy="0"/>
        </a:xfrm>
      </p:grpSpPr>
      <p:sp>
        <p:nvSpPr>
          <p:cNvPr id="151" name="Google Shape;151;p4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4"/>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4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7" name="Shape 157"/>
        <p:cNvGrpSpPr/>
        <p:nvPr/>
      </p:nvGrpSpPr>
      <p:grpSpPr>
        <a:xfrm>
          <a:off x="0" y="0"/>
          <a:ext cx="0" cy="0"/>
          <a:chOff x="0" y="0"/>
          <a:chExt cx="0" cy="0"/>
        </a:xfrm>
      </p:grpSpPr>
      <p:sp>
        <p:nvSpPr>
          <p:cNvPr id="158" name="Google Shape;158;p45"/>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5"/>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4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97" name="Shape 197"/>
        <p:cNvGrpSpPr/>
        <p:nvPr/>
      </p:nvGrpSpPr>
      <p:grpSpPr>
        <a:xfrm>
          <a:off x="0" y="0"/>
          <a:ext cx="0" cy="0"/>
          <a:chOff x="0" y="0"/>
          <a:chExt cx="0" cy="0"/>
        </a:xfrm>
      </p:grpSpPr>
      <p:sp>
        <p:nvSpPr>
          <p:cNvPr id="198" name="Google Shape;198;p3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1"/>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p:txBody>
      </p:sp>
      <p:sp>
        <p:nvSpPr>
          <p:cNvPr id="200" name="Google Shape;200;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9" name="Shape 49"/>
        <p:cNvGrpSpPr/>
        <p:nvPr/>
      </p:nvGrpSpPr>
      <p:grpSpPr>
        <a:xfrm>
          <a:off x="0" y="0"/>
          <a:ext cx="0" cy="0"/>
          <a:chOff x="0" y="0"/>
          <a:chExt cx="0" cy="0"/>
        </a:xfrm>
      </p:grpSpPr>
      <p:sp>
        <p:nvSpPr>
          <p:cNvPr id="50" name="Google Shape;50;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2" name="Shape 62"/>
        <p:cNvGrpSpPr/>
        <p:nvPr/>
      </p:nvGrpSpPr>
      <p:grpSpPr>
        <a:xfrm>
          <a:off x="0" y="0"/>
          <a:ext cx="0" cy="0"/>
          <a:chOff x="0" y="0"/>
          <a:chExt cx="0" cy="0"/>
        </a:xfrm>
      </p:grpSpPr>
      <p:sp>
        <p:nvSpPr>
          <p:cNvPr id="63" name="Google Shape;63;p33"/>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93C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8BACD3"/>
                </a:solidFill>
              </a:defRPr>
            </a:lvl1pPr>
            <a:lvl2pPr indent="-228600" lvl="1" marL="914400" algn="l">
              <a:spcBef>
                <a:spcPts val="1000"/>
              </a:spcBef>
              <a:spcAft>
                <a:spcPts val="0"/>
              </a:spcAft>
              <a:buSzPts val="1800"/>
              <a:buNone/>
              <a:defRPr sz="1800">
                <a:solidFill>
                  <a:srgbClr val="95ABD0"/>
                </a:solidFill>
              </a:defRPr>
            </a:lvl2pPr>
            <a:lvl3pPr indent="-228600" lvl="2" marL="1371600" algn="l">
              <a:spcBef>
                <a:spcPts val="1000"/>
              </a:spcBef>
              <a:spcAft>
                <a:spcPts val="0"/>
              </a:spcAft>
              <a:buSzPts val="1600"/>
              <a:buNone/>
              <a:defRPr sz="1600">
                <a:solidFill>
                  <a:srgbClr val="95ABD0"/>
                </a:solidFill>
              </a:defRPr>
            </a:lvl3pPr>
            <a:lvl4pPr indent="-228600" lvl="3" marL="1828800" algn="l">
              <a:spcBef>
                <a:spcPts val="1000"/>
              </a:spcBef>
              <a:spcAft>
                <a:spcPts val="0"/>
              </a:spcAft>
              <a:buSzPts val="1400"/>
              <a:buNone/>
              <a:defRPr sz="1400">
                <a:solidFill>
                  <a:srgbClr val="95ABD0"/>
                </a:solidFill>
              </a:defRPr>
            </a:lvl4pPr>
            <a:lvl5pPr indent="-228600" lvl="4" marL="2286000" algn="l">
              <a:spcBef>
                <a:spcPts val="1000"/>
              </a:spcBef>
              <a:spcAft>
                <a:spcPts val="0"/>
              </a:spcAft>
              <a:buSzPts val="1400"/>
              <a:buNone/>
              <a:defRPr sz="1400">
                <a:solidFill>
                  <a:srgbClr val="95ABD0"/>
                </a:solidFill>
              </a:defRPr>
            </a:lvl5pPr>
            <a:lvl6pPr indent="-228600" lvl="5" marL="2743200" algn="l">
              <a:spcBef>
                <a:spcPts val="1000"/>
              </a:spcBef>
              <a:spcAft>
                <a:spcPts val="0"/>
              </a:spcAft>
              <a:buSzPts val="1400"/>
              <a:buNone/>
              <a:defRPr sz="1400">
                <a:solidFill>
                  <a:srgbClr val="95ABD0"/>
                </a:solidFill>
              </a:defRPr>
            </a:lvl6pPr>
            <a:lvl7pPr indent="-228600" lvl="6" marL="3200400" algn="l">
              <a:spcBef>
                <a:spcPts val="1000"/>
              </a:spcBef>
              <a:spcAft>
                <a:spcPts val="0"/>
              </a:spcAft>
              <a:buSzPts val="1400"/>
              <a:buNone/>
              <a:defRPr sz="1400">
                <a:solidFill>
                  <a:srgbClr val="95ABD0"/>
                </a:solidFill>
              </a:defRPr>
            </a:lvl7pPr>
            <a:lvl8pPr indent="-228600" lvl="7" marL="3657600" algn="l">
              <a:spcBef>
                <a:spcPts val="1000"/>
              </a:spcBef>
              <a:spcAft>
                <a:spcPts val="0"/>
              </a:spcAft>
              <a:buSzPts val="1400"/>
              <a:buNone/>
              <a:defRPr sz="1400">
                <a:solidFill>
                  <a:srgbClr val="95ABD0"/>
                </a:solidFill>
              </a:defRPr>
            </a:lvl8pPr>
            <a:lvl9pPr indent="-228600" lvl="8" marL="4114800" algn="l">
              <a:spcBef>
                <a:spcPts val="1000"/>
              </a:spcBef>
              <a:spcAft>
                <a:spcPts val="0"/>
              </a:spcAft>
              <a:buSzPts val="1400"/>
              <a:buNone/>
              <a:defRPr sz="1400">
                <a:solidFill>
                  <a:srgbClr val="95ABD0"/>
                </a:solidFill>
              </a:defRPr>
            </a:lvl9pPr>
          </a:lstStyle>
          <a:p/>
        </p:txBody>
      </p:sp>
      <p:sp>
        <p:nvSpPr>
          <p:cNvPr id="65" name="Google Shape;65;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9" name="Shape 69"/>
        <p:cNvGrpSpPr/>
        <p:nvPr/>
      </p:nvGrpSpPr>
      <p:grpSpPr>
        <a:xfrm>
          <a:off x="0" y="0"/>
          <a:ext cx="0" cy="0"/>
          <a:chOff x="0" y="0"/>
          <a:chExt cx="0" cy="0"/>
        </a:xfrm>
      </p:grpSpPr>
      <p:sp>
        <p:nvSpPr>
          <p:cNvPr id="70" name="Google Shape;70;p3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2" name="Google Shape;72;p34"/>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7" name="Shape 77"/>
        <p:cNvGrpSpPr/>
        <p:nvPr/>
      </p:nvGrpSpPr>
      <p:grpSpPr>
        <a:xfrm>
          <a:off x="0" y="0"/>
          <a:ext cx="0" cy="0"/>
          <a:chOff x="0" y="0"/>
          <a:chExt cx="0" cy="0"/>
        </a:xfrm>
      </p:grpSpPr>
      <p:sp>
        <p:nvSpPr>
          <p:cNvPr id="78" name="Google Shape;78;p3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6893C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0" name="Google Shape;80;p35"/>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1" name="Google Shape;81;p35"/>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2" name="Google Shape;82;p35"/>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3" name="Google Shape;83;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7" name="Shape 87"/>
        <p:cNvGrpSpPr/>
        <p:nvPr/>
      </p:nvGrpSpPr>
      <p:grpSpPr>
        <a:xfrm>
          <a:off x="0" y="0"/>
          <a:ext cx="0" cy="0"/>
          <a:chOff x="0" y="0"/>
          <a:chExt cx="0" cy="0"/>
        </a:xfrm>
      </p:grpSpPr>
      <p:sp>
        <p:nvSpPr>
          <p:cNvPr id="88" name="Google Shape;88;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2" name="Shape 92"/>
        <p:cNvGrpSpPr/>
        <p:nvPr/>
      </p:nvGrpSpPr>
      <p:grpSpPr>
        <a:xfrm>
          <a:off x="0" y="0"/>
          <a:ext cx="0" cy="0"/>
          <a:chOff x="0" y="0"/>
          <a:chExt cx="0" cy="0"/>
        </a:xfrm>
      </p:grpSpPr>
      <p:sp>
        <p:nvSpPr>
          <p:cNvPr id="93" name="Google Shape;93;p37"/>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93C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7"/>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5" name="Google Shape;95;p37"/>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6" name="Google Shape;96;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0" name="Shape 100"/>
        <p:cNvGrpSpPr/>
        <p:nvPr/>
      </p:nvGrpSpPr>
      <p:grpSpPr>
        <a:xfrm>
          <a:off x="0" y="0"/>
          <a:ext cx="0" cy="0"/>
          <a:chOff x="0" y="0"/>
          <a:chExt cx="0" cy="0"/>
        </a:xfrm>
      </p:grpSpPr>
      <p:sp>
        <p:nvSpPr>
          <p:cNvPr id="101" name="Google Shape;101;p38"/>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93C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8"/>
          <p:cNvSpPr/>
          <p:nvPr>
            <p:ph idx="2" type="pic"/>
          </p:nvPr>
        </p:nvSpPr>
        <p:spPr>
          <a:xfrm>
            <a:off x="2589212" y="634965"/>
            <a:ext cx="8915400" cy="3854970"/>
          </a:xfrm>
          <a:prstGeom prst="rect">
            <a:avLst/>
          </a:prstGeom>
          <a:noFill/>
          <a:ln>
            <a:noFill/>
          </a:ln>
        </p:spPr>
      </p:sp>
      <p:sp>
        <p:nvSpPr>
          <p:cNvPr id="103" name="Google Shape;103;p38"/>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27"/>
          <p:cNvGrpSpPr/>
          <p:nvPr/>
        </p:nvGrpSpPr>
        <p:grpSpPr>
          <a:xfrm>
            <a:off x="1" y="228600"/>
            <a:ext cx="2851516" cy="6638628"/>
            <a:chOff x="2487613" y="285750"/>
            <a:chExt cx="2428875" cy="5654676"/>
          </a:xfrm>
        </p:grpSpPr>
        <p:sp>
          <p:nvSpPr>
            <p:cNvPr id="11" name="Google Shape;11;p27"/>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7"/>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7"/>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7"/>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7"/>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7"/>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7"/>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7"/>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7"/>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7"/>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7"/>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7"/>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7"/>
          <p:cNvGrpSpPr/>
          <p:nvPr/>
        </p:nvGrpSpPr>
        <p:grpSpPr>
          <a:xfrm>
            <a:off x="27221" y="-786"/>
            <a:ext cx="2356674" cy="6854039"/>
            <a:chOff x="6627813" y="194833"/>
            <a:chExt cx="1952625" cy="5678918"/>
          </a:xfrm>
        </p:grpSpPr>
        <p:sp>
          <p:nvSpPr>
            <p:cNvPr id="24" name="Google Shape;24;p27"/>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7"/>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7"/>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7"/>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7"/>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7"/>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7"/>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7"/>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7"/>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7"/>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7"/>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7"/>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7"/>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6893C6"/>
              </a:buClr>
              <a:buSzPts val="3600"/>
              <a:buFont typeface="Century Gothic"/>
              <a:buNone/>
              <a:defRPr b="0" i="0" sz="3600" u="none" cap="none" strike="noStrike">
                <a:solidFill>
                  <a:srgbClr val="6893C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27"/>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79A0CD"/>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79A0CD"/>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79A0CD"/>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79A0CD"/>
                </a:solidFill>
                <a:latin typeface="Century Gothic"/>
                <a:ea typeface="Century Gothic"/>
                <a:cs typeface="Century Gothic"/>
                <a:sym typeface="Century Gothic"/>
              </a:defRPr>
            </a:lvl9pPr>
          </a:lstStyle>
          <a:p/>
        </p:txBody>
      </p:sp>
      <p:sp>
        <p:nvSpPr>
          <p:cNvPr id="39" name="Google Shape;39;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95ABD0"/>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95ABD0"/>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786A4"/>
            </a:gs>
            <a:gs pos="100000">
              <a:srgbClr val="134581"/>
            </a:gs>
          </a:gsLst>
          <a:path path="circle">
            <a:fillToRect b="100%" r="100%"/>
          </a:path>
          <a:tileRect l="-100%" t="-100%"/>
        </a:gradFill>
      </p:bgPr>
    </p:bg>
    <p:spTree>
      <p:nvGrpSpPr>
        <p:cNvPr id="164" name="Shape 164"/>
        <p:cNvGrpSpPr/>
        <p:nvPr/>
      </p:nvGrpSpPr>
      <p:grpSpPr>
        <a:xfrm>
          <a:off x="0" y="0"/>
          <a:ext cx="0" cy="0"/>
          <a:chOff x="0" y="0"/>
          <a:chExt cx="0" cy="0"/>
        </a:xfrm>
      </p:grpSpPr>
      <p:grpSp>
        <p:nvGrpSpPr>
          <p:cNvPr id="165" name="Google Shape;165;p30"/>
          <p:cNvGrpSpPr/>
          <p:nvPr/>
        </p:nvGrpSpPr>
        <p:grpSpPr>
          <a:xfrm>
            <a:off x="1" y="228600"/>
            <a:ext cx="2851516" cy="6638628"/>
            <a:chOff x="2487613" y="285750"/>
            <a:chExt cx="2428875" cy="5654676"/>
          </a:xfrm>
        </p:grpSpPr>
        <p:sp>
          <p:nvSpPr>
            <p:cNvPr id="166" name="Google Shape;166;p30"/>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0"/>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0"/>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0"/>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30"/>
          <p:cNvGrpSpPr/>
          <p:nvPr/>
        </p:nvGrpSpPr>
        <p:grpSpPr>
          <a:xfrm>
            <a:off x="27221" y="-786"/>
            <a:ext cx="2356674" cy="6854039"/>
            <a:chOff x="6627813" y="194833"/>
            <a:chExt cx="1952625" cy="5678918"/>
          </a:xfrm>
        </p:grpSpPr>
        <p:sp>
          <p:nvSpPr>
            <p:cNvPr id="179" name="Google Shape;179;p30"/>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0"/>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0"/>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0"/>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30"/>
          <p:cNvSpPr/>
          <p:nvPr/>
        </p:nvSpPr>
        <p:spPr>
          <a:xfrm>
            <a:off x="0" y="0"/>
            <a:ext cx="18288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EFEFE"/>
              </a:buClr>
              <a:buSzPts val="3600"/>
              <a:buFont typeface="Century Gothic"/>
              <a:buNone/>
              <a:defRPr b="0" i="0" sz="36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3" name="Google Shape;193;p30"/>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194" name="Google Shape;194;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5" name="Google Shape;195;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6" name="Google Shape;196;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2000" u="none">
                <a:solidFill>
                  <a:srgbClr val="FEFFFF"/>
                </a:solidFill>
                <a:latin typeface="Century Gothic"/>
                <a:ea typeface="Century Gothic"/>
                <a:cs typeface="Century Gothic"/>
                <a:sym typeface="Century Gothic"/>
              </a:defRPr>
            </a:lvl1pPr>
            <a:lvl2pPr indent="0" lvl="1" marL="0" marR="0" rtl="0" algn="r">
              <a:spcBef>
                <a:spcPts val="0"/>
              </a:spcBef>
              <a:buNone/>
              <a:defRPr b="0" sz="2000" u="none">
                <a:solidFill>
                  <a:srgbClr val="FEFFFF"/>
                </a:solidFill>
                <a:latin typeface="Century Gothic"/>
                <a:ea typeface="Century Gothic"/>
                <a:cs typeface="Century Gothic"/>
                <a:sym typeface="Century Gothic"/>
              </a:defRPr>
            </a:lvl2pPr>
            <a:lvl3pPr indent="0" lvl="2" marL="0" marR="0" rtl="0" algn="r">
              <a:spcBef>
                <a:spcPts val="0"/>
              </a:spcBef>
              <a:buNone/>
              <a:defRPr b="0" sz="2000" u="none">
                <a:solidFill>
                  <a:srgbClr val="FEFFFF"/>
                </a:solidFill>
                <a:latin typeface="Century Gothic"/>
                <a:ea typeface="Century Gothic"/>
                <a:cs typeface="Century Gothic"/>
                <a:sym typeface="Century Gothic"/>
              </a:defRPr>
            </a:lvl3pPr>
            <a:lvl4pPr indent="0" lvl="3" marL="0" marR="0" rtl="0" algn="r">
              <a:spcBef>
                <a:spcPts val="0"/>
              </a:spcBef>
              <a:buNone/>
              <a:defRPr b="0" sz="2000" u="none">
                <a:solidFill>
                  <a:srgbClr val="FEFFFF"/>
                </a:solidFill>
                <a:latin typeface="Century Gothic"/>
                <a:ea typeface="Century Gothic"/>
                <a:cs typeface="Century Gothic"/>
                <a:sym typeface="Century Gothic"/>
              </a:defRPr>
            </a:lvl4pPr>
            <a:lvl5pPr indent="0" lvl="4" marL="0" marR="0" rtl="0" algn="r">
              <a:spcBef>
                <a:spcPts val="0"/>
              </a:spcBef>
              <a:buNone/>
              <a:defRPr b="0" sz="2000" u="none">
                <a:solidFill>
                  <a:srgbClr val="FEFFFF"/>
                </a:solidFill>
                <a:latin typeface="Century Gothic"/>
                <a:ea typeface="Century Gothic"/>
                <a:cs typeface="Century Gothic"/>
                <a:sym typeface="Century Gothic"/>
              </a:defRPr>
            </a:lvl5pPr>
            <a:lvl6pPr indent="0" lvl="5" marL="0" marR="0" rtl="0" algn="r">
              <a:spcBef>
                <a:spcPts val="0"/>
              </a:spcBef>
              <a:buNone/>
              <a:defRPr b="0" sz="2000" u="none">
                <a:solidFill>
                  <a:srgbClr val="FEFFFF"/>
                </a:solidFill>
                <a:latin typeface="Century Gothic"/>
                <a:ea typeface="Century Gothic"/>
                <a:cs typeface="Century Gothic"/>
                <a:sym typeface="Century Gothic"/>
              </a:defRPr>
            </a:lvl6pPr>
            <a:lvl7pPr indent="0" lvl="6" marL="0" marR="0" rtl="0" algn="r">
              <a:spcBef>
                <a:spcPts val="0"/>
              </a:spcBef>
              <a:buNone/>
              <a:defRPr b="0" sz="2000" u="none">
                <a:solidFill>
                  <a:srgbClr val="FEFFFF"/>
                </a:solidFill>
                <a:latin typeface="Century Gothic"/>
                <a:ea typeface="Century Gothic"/>
                <a:cs typeface="Century Gothic"/>
                <a:sym typeface="Century Gothic"/>
              </a:defRPr>
            </a:lvl7pPr>
            <a:lvl8pPr indent="0" lvl="7" marL="0" marR="0" rtl="0" algn="r">
              <a:spcBef>
                <a:spcPts val="0"/>
              </a:spcBef>
              <a:buNone/>
              <a:defRPr b="0" sz="2000" u="none">
                <a:solidFill>
                  <a:srgbClr val="FEFFFF"/>
                </a:solidFill>
                <a:latin typeface="Century Gothic"/>
                <a:ea typeface="Century Gothic"/>
                <a:cs typeface="Century Gothic"/>
                <a:sym typeface="Century Gothic"/>
              </a:defRPr>
            </a:lvl8pPr>
            <a:lvl9pPr indent="0" lvl="8" marL="0" marR="0" rtl="0" algn="r">
              <a:spcBef>
                <a:spcPts val="0"/>
              </a:spcBef>
              <a:buNone/>
              <a:defRPr b="0" sz="2000" u="non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3.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1.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8.png"/><Relationship Id="rId6" Type="http://schemas.openxmlformats.org/officeDocument/2006/relationships/image" Target="../media/image28.png"/><Relationship Id="rId7"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9.png"/><Relationship Id="rId6" Type="http://schemas.openxmlformats.org/officeDocument/2006/relationships/image" Target="../media/image31.png"/><Relationship Id="rId7"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38.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47.png"/><Relationship Id="rId13" Type="http://schemas.openxmlformats.org/officeDocument/2006/relationships/image" Target="../media/image49.png"/><Relationship Id="rId12"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9.png"/><Relationship Id="rId1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44.png"/><Relationship Id="rId7" Type="http://schemas.openxmlformats.org/officeDocument/2006/relationships/image" Target="../media/image41.png"/><Relationship Id="rId8" Type="http://schemas.openxmlformats.org/officeDocument/2006/relationships/image" Target="../media/image61.png"/></Relationships>
</file>

<file path=ppt/slides/_rels/slide23.xml.rels><?xml version="1.0" encoding="UTF-8" standalone="yes"?><Relationships xmlns="http://schemas.openxmlformats.org/package/2006/relationships"><Relationship Id="rId10" Type="http://schemas.openxmlformats.org/officeDocument/2006/relationships/image" Target="../media/image58.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image" Target="../media/image45.png"/><Relationship Id="rId9" Type="http://schemas.openxmlformats.org/officeDocument/2006/relationships/image" Target="../media/image64.png"/><Relationship Id="rId5" Type="http://schemas.openxmlformats.org/officeDocument/2006/relationships/image" Target="../media/image50.png"/><Relationship Id="rId6" Type="http://schemas.openxmlformats.org/officeDocument/2006/relationships/image" Target="../media/image63.png"/><Relationship Id="rId7" Type="http://schemas.openxmlformats.org/officeDocument/2006/relationships/image" Target="../media/image53.png"/><Relationship Id="rId8"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36.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
          <p:cNvSpPr txBox="1"/>
          <p:nvPr>
            <p:ph type="ctrTitle"/>
          </p:nvPr>
        </p:nvSpPr>
        <p:spPr>
          <a:xfrm>
            <a:off x="1778064" y="1640231"/>
            <a:ext cx="9020999" cy="169896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366092"/>
              </a:buClr>
              <a:buSzPct val="100000"/>
              <a:buFont typeface="Candara"/>
              <a:buNone/>
            </a:pPr>
            <a:r>
              <a:rPr b="1" i="0" lang="es-CO" sz="4400" u="none" cap="none" strike="noStrike">
                <a:solidFill>
                  <a:srgbClr val="366092"/>
                </a:solidFill>
                <a:latin typeface="Candara"/>
                <a:ea typeface="Candara"/>
                <a:cs typeface="Candara"/>
                <a:sym typeface="Candara"/>
              </a:rPr>
              <a:t>Informe Segundo Trimestre 2025</a:t>
            </a:r>
            <a:br>
              <a:rPr b="1" i="0" lang="es-CO" sz="4400" u="none" cap="none" strike="noStrike">
                <a:solidFill>
                  <a:srgbClr val="366092"/>
                </a:solidFill>
                <a:latin typeface="Candara"/>
                <a:ea typeface="Candara"/>
                <a:cs typeface="Candara"/>
                <a:sym typeface="Candara"/>
              </a:rPr>
            </a:br>
            <a:r>
              <a:rPr i="0" lang="es-CO" sz="4400" u="none" cap="none" strike="noStrike">
                <a:solidFill>
                  <a:srgbClr val="366092"/>
                </a:solidFill>
                <a:latin typeface="Candara"/>
                <a:ea typeface="Candara"/>
                <a:cs typeface="Candara"/>
                <a:sym typeface="Candara"/>
              </a:rPr>
              <a:t>PQRDSF, </a:t>
            </a:r>
            <a:r>
              <a:rPr i="0" lang="es-CO" sz="4400" u="none" strike="noStrike">
                <a:solidFill>
                  <a:srgbClr val="366092"/>
                </a:solidFill>
                <a:latin typeface="Candara"/>
                <a:ea typeface="Candara"/>
                <a:cs typeface="Candara"/>
                <a:sym typeface="Candara"/>
              </a:rPr>
              <a:t>Solicitudes y Afiliaciones Físicas</a:t>
            </a:r>
            <a:br>
              <a:rPr i="0" lang="es-CO" sz="4400" u="none" strike="noStrike">
                <a:solidFill>
                  <a:srgbClr val="366092"/>
                </a:solidFill>
                <a:latin typeface="Candara"/>
                <a:ea typeface="Candara"/>
                <a:cs typeface="Candara"/>
                <a:sym typeface="Candara"/>
              </a:rPr>
            </a:br>
            <a:r>
              <a:rPr i="0" lang="es-CO" sz="4400" u="none" strike="noStrike">
                <a:solidFill>
                  <a:srgbClr val="366092"/>
                </a:solidFill>
                <a:latin typeface="Candara"/>
                <a:ea typeface="Candara"/>
                <a:cs typeface="Candara"/>
                <a:sym typeface="Candara"/>
              </a:rPr>
              <a:t>                    </a:t>
            </a:r>
            <a:br>
              <a:rPr i="0" lang="es-CO" sz="5400" u="none" cap="none" strike="noStrike">
                <a:solidFill>
                  <a:schemeClr val="dk1"/>
                </a:solidFill>
                <a:latin typeface="Arial"/>
                <a:ea typeface="Arial"/>
                <a:cs typeface="Arial"/>
                <a:sym typeface="Arial"/>
              </a:rPr>
            </a:br>
            <a:endParaRPr/>
          </a:p>
        </p:txBody>
      </p:sp>
      <p:sp>
        <p:nvSpPr>
          <p:cNvPr id="210" name="Google Shape;210;p1"/>
          <p:cNvSpPr txBox="1"/>
          <p:nvPr>
            <p:ph idx="1" type="subTitle"/>
          </p:nvPr>
        </p:nvSpPr>
        <p:spPr>
          <a:xfrm>
            <a:off x="1371886" y="4985008"/>
            <a:ext cx="2953929" cy="16989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000"/>
              <a:buNone/>
            </a:pPr>
            <a:r>
              <a:rPr lang="es-CO" sz="1000"/>
              <a:t>Nellys Del S. Fernandez Mercado</a:t>
            </a:r>
            <a:endParaRPr/>
          </a:p>
          <a:p>
            <a:pPr indent="0" lvl="0" marL="0" rtl="0" algn="l">
              <a:spcBef>
                <a:spcPts val="1000"/>
              </a:spcBef>
              <a:spcAft>
                <a:spcPts val="0"/>
              </a:spcAft>
              <a:buSzPts val="1000"/>
              <a:buNone/>
            </a:pPr>
            <a:r>
              <a:rPr lang="es-CO" sz="1000"/>
              <a:t>Jefe de Área Atención al Cliente </a:t>
            </a:r>
            <a:endParaRPr/>
          </a:p>
          <a:p>
            <a:pPr indent="0" lvl="0" marL="0" rtl="0" algn="l">
              <a:spcBef>
                <a:spcPts val="1000"/>
              </a:spcBef>
              <a:spcAft>
                <a:spcPts val="0"/>
              </a:spcAft>
              <a:buSzPts val="1000"/>
              <a:buNone/>
            </a:pPr>
            <a:r>
              <a:rPr lang="es-CO" sz="1000"/>
              <a:t>Proyectó: Danny Martínez A.</a:t>
            </a:r>
            <a:endParaRPr/>
          </a:p>
          <a:p>
            <a:pPr indent="0" lvl="0" marL="0" rtl="0" algn="l">
              <a:spcBef>
                <a:spcPts val="1000"/>
              </a:spcBef>
              <a:spcAft>
                <a:spcPts val="0"/>
              </a:spcAft>
              <a:buSzPts val="1000"/>
              <a:buNone/>
            </a:pPr>
            <a:r>
              <a:rPr lang="es-CO" sz="1000"/>
              <a:t>Coord. Atención al Cliente</a:t>
            </a:r>
            <a:endParaRPr/>
          </a:p>
          <a:p>
            <a:pPr indent="0" lvl="0" marL="0" rtl="0" algn="l">
              <a:spcBef>
                <a:spcPts val="1000"/>
              </a:spcBef>
              <a:spcAft>
                <a:spcPts val="0"/>
              </a:spcAft>
              <a:buSzPts val="1000"/>
              <a:buNone/>
            </a:pPr>
            <a:r>
              <a:rPr lang="es-CO" sz="1000"/>
              <a:t>CAJAMAG – Julio/2025</a:t>
            </a:r>
            <a:endParaRPr/>
          </a:p>
          <a:p>
            <a:pPr indent="0" lvl="0" marL="0" rtl="0" algn="l">
              <a:spcBef>
                <a:spcPts val="1000"/>
              </a:spcBef>
              <a:spcAft>
                <a:spcPts val="0"/>
              </a:spcAft>
              <a:buSzPts val="1800"/>
              <a:buNone/>
            </a:pPr>
            <a:r>
              <a:t/>
            </a:r>
            <a:endParaRPr/>
          </a:p>
        </p:txBody>
      </p:sp>
      <p:pic>
        <p:nvPicPr>
          <p:cNvPr descr="Imagen que contiene Texto&#10;&#10;Descripción generada automáticamente" id="211" name="Google Shape;211;p1"/>
          <p:cNvPicPr preferRelativeResize="0"/>
          <p:nvPr/>
        </p:nvPicPr>
        <p:blipFill rotWithShape="1">
          <a:blip r:embed="rId3">
            <a:alphaModFix/>
          </a:blip>
          <a:srcRect b="0" l="0" r="0" t="0"/>
          <a:stretch/>
        </p:blipFill>
        <p:spPr>
          <a:xfrm>
            <a:off x="10096763" y="6147514"/>
            <a:ext cx="1907291" cy="536462"/>
          </a:xfrm>
          <a:prstGeom prst="rect">
            <a:avLst/>
          </a:prstGeom>
          <a:noFill/>
          <a:ln>
            <a:noFill/>
          </a:ln>
        </p:spPr>
      </p:pic>
      <p:pic>
        <p:nvPicPr>
          <p:cNvPr descr="Imagen que contiene Texto" id="212" name="Google Shape;212;p1"/>
          <p:cNvPicPr preferRelativeResize="0"/>
          <p:nvPr/>
        </p:nvPicPr>
        <p:blipFill rotWithShape="1">
          <a:blip r:embed="rId4">
            <a:alphaModFix/>
          </a:blip>
          <a:srcRect b="0" l="0" r="0" t="0"/>
          <a:stretch/>
        </p:blipFill>
        <p:spPr>
          <a:xfrm>
            <a:off x="2553144" y="2053858"/>
            <a:ext cx="9094956" cy="3567310"/>
          </a:xfrm>
          <a:prstGeom prst="ellipse">
            <a:avLst/>
          </a:prstGeom>
          <a:noFill/>
          <a:ln>
            <a:noFill/>
          </a:ln>
        </p:spPr>
      </p:pic>
      <p:pic>
        <p:nvPicPr>
          <p:cNvPr descr="Logotipo&#10;&#10;Descripción generada automáticamente" id="213" name="Google Shape;213;p1"/>
          <p:cNvPicPr preferRelativeResize="0"/>
          <p:nvPr/>
        </p:nvPicPr>
        <p:blipFill rotWithShape="1">
          <a:blip r:embed="rId5">
            <a:alphaModFix/>
          </a:blip>
          <a:srcRect b="0" l="0" r="0" t="0"/>
          <a:stretch/>
        </p:blipFill>
        <p:spPr>
          <a:xfrm>
            <a:off x="10321047" y="142586"/>
            <a:ext cx="1458725" cy="5251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Imagen que contiene Texto&#10;&#10;Descripción generada automáticamente" id="336" name="Google Shape;336;p10"/>
          <p:cNvPicPr preferRelativeResize="0"/>
          <p:nvPr/>
        </p:nvPicPr>
        <p:blipFill rotWithShape="1">
          <a:blip r:embed="rId3">
            <a:alphaModFix/>
          </a:blip>
          <a:srcRect b="0" l="0" r="0" t="0"/>
          <a:stretch/>
        </p:blipFill>
        <p:spPr>
          <a:xfrm>
            <a:off x="10451592" y="6234754"/>
            <a:ext cx="1597122" cy="449221"/>
          </a:xfrm>
          <a:prstGeom prst="rect">
            <a:avLst/>
          </a:prstGeom>
          <a:noFill/>
          <a:ln>
            <a:noFill/>
          </a:ln>
        </p:spPr>
      </p:pic>
      <p:sp>
        <p:nvSpPr>
          <p:cNvPr id="337" name="Google Shape;337;p10"/>
          <p:cNvSpPr txBox="1"/>
          <p:nvPr/>
        </p:nvSpPr>
        <p:spPr>
          <a:xfrm>
            <a:off x="8967210" y="3429000"/>
            <a:ext cx="253060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Century Gothic"/>
                <a:ea typeface="Century Gothic"/>
                <a:cs typeface="Century Gothic"/>
                <a:sym typeface="Century Gothic"/>
              </a:rPr>
              <a:t>Nota: los requerimientos de tipo Sugerencia y Felicitación, son gestión de 1er nivel, por tal motivo no se evalúa su nivel de oportunidad.</a:t>
            </a:r>
            <a:endParaRPr sz="1200">
              <a:solidFill>
                <a:schemeClr val="dk1"/>
              </a:solidFill>
              <a:latin typeface="Century Gothic"/>
              <a:ea typeface="Century Gothic"/>
              <a:cs typeface="Century Gothic"/>
              <a:sym typeface="Century Gothic"/>
            </a:endParaRPr>
          </a:p>
        </p:txBody>
      </p:sp>
      <p:sp>
        <p:nvSpPr>
          <p:cNvPr id="338" name="Google Shape;338;p10"/>
          <p:cNvSpPr txBox="1"/>
          <p:nvPr/>
        </p:nvSpPr>
        <p:spPr>
          <a:xfrm>
            <a:off x="4791895" y="6147514"/>
            <a:ext cx="609447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pic>
        <p:nvPicPr>
          <p:cNvPr descr="Logotipo&#10;&#10;Descripción generada automáticamente" id="339" name="Google Shape;339;p10"/>
          <p:cNvPicPr preferRelativeResize="0"/>
          <p:nvPr/>
        </p:nvPicPr>
        <p:blipFill rotWithShape="1">
          <a:blip r:embed="rId4">
            <a:alphaModFix/>
          </a:blip>
          <a:srcRect b="0" l="0" r="0" t="0"/>
          <a:stretch/>
        </p:blipFill>
        <p:spPr>
          <a:xfrm>
            <a:off x="10743087" y="310817"/>
            <a:ext cx="1036685" cy="313294"/>
          </a:xfrm>
          <a:prstGeom prst="rect">
            <a:avLst/>
          </a:prstGeom>
          <a:noFill/>
          <a:ln>
            <a:noFill/>
          </a:ln>
        </p:spPr>
      </p:pic>
      <p:pic>
        <p:nvPicPr>
          <p:cNvPr id="340" name="Google Shape;340;p10"/>
          <p:cNvPicPr preferRelativeResize="0"/>
          <p:nvPr/>
        </p:nvPicPr>
        <p:blipFill rotWithShape="1">
          <a:blip r:embed="rId5">
            <a:alphaModFix/>
          </a:blip>
          <a:srcRect b="0" l="0" r="0" t="0"/>
          <a:stretch/>
        </p:blipFill>
        <p:spPr>
          <a:xfrm>
            <a:off x="1515904" y="325251"/>
            <a:ext cx="5364945" cy="768163"/>
          </a:xfrm>
          <a:prstGeom prst="rect">
            <a:avLst/>
          </a:prstGeom>
          <a:noFill/>
          <a:ln>
            <a:noFill/>
          </a:ln>
        </p:spPr>
      </p:pic>
      <p:pic>
        <p:nvPicPr>
          <p:cNvPr id="341" name="Google Shape;341;p10"/>
          <p:cNvPicPr preferRelativeResize="0"/>
          <p:nvPr/>
        </p:nvPicPr>
        <p:blipFill rotWithShape="1">
          <a:blip r:embed="rId6">
            <a:alphaModFix/>
          </a:blip>
          <a:srcRect b="0" l="0" r="0" t="0"/>
          <a:stretch/>
        </p:blipFill>
        <p:spPr>
          <a:xfrm>
            <a:off x="1011701" y="917025"/>
            <a:ext cx="7274052" cy="6039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3600"/>
              <a:buFont typeface="Candara"/>
              <a:buNone/>
            </a:pPr>
            <a:r>
              <a:rPr b="1" lang="es-CO">
                <a:solidFill>
                  <a:schemeClr val="dk2"/>
                </a:solidFill>
                <a:latin typeface="Candara"/>
                <a:ea typeface="Candara"/>
                <a:cs typeface="Candara"/>
                <a:sym typeface="Candara"/>
              </a:rPr>
              <a:t>Calidad de la respuesta a PQR</a:t>
            </a:r>
            <a:endParaRPr b="1">
              <a:solidFill>
                <a:schemeClr val="dk2"/>
              </a:solidFill>
              <a:latin typeface="Candara"/>
              <a:ea typeface="Candara"/>
              <a:cs typeface="Candara"/>
              <a:sym typeface="Candara"/>
            </a:endParaRPr>
          </a:p>
        </p:txBody>
      </p:sp>
      <p:pic>
        <p:nvPicPr>
          <p:cNvPr descr="Logotipo&#10;&#10;Descripción generada automáticamente" id="347" name="Google Shape;347;p11"/>
          <p:cNvPicPr preferRelativeResize="0"/>
          <p:nvPr/>
        </p:nvPicPr>
        <p:blipFill rotWithShape="1">
          <a:blip r:embed="rId3">
            <a:alphaModFix/>
          </a:blip>
          <a:srcRect b="0" l="0" r="0" t="0"/>
          <a:stretch/>
        </p:blipFill>
        <p:spPr>
          <a:xfrm>
            <a:off x="10487025" y="233432"/>
            <a:ext cx="1292748" cy="390678"/>
          </a:xfrm>
          <a:prstGeom prst="rect">
            <a:avLst/>
          </a:prstGeom>
          <a:noFill/>
          <a:ln>
            <a:noFill/>
          </a:ln>
        </p:spPr>
      </p:pic>
      <p:pic>
        <p:nvPicPr>
          <p:cNvPr descr="Imagen que contiene Texto&#10;&#10;Descripción generada automáticamente" id="348" name="Google Shape;348;p11"/>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sp>
        <p:nvSpPr>
          <p:cNvPr id="349" name="Google Shape;349;p11"/>
          <p:cNvSpPr txBox="1"/>
          <p:nvPr/>
        </p:nvSpPr>
        <p:spPr>
          <a:xfrm>
            <a:off x="4764287" y="4476750"/>
            <a:ext cx="609447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pic>
        <p:nvPicPr>
          <p:cNvPr id="350" name="Google Shape;350;p11"/>
          <p:cNvPicPr preferRelativeResize="0"/>
          <p:nvPr/>
        </p:nvPicPr>
        <p:blipFill rotWithShape="1">
          <a:blip r:embed="rId5">
            <a:alphaModFix/>
          </a:blip>
          <a:srcRect b="0" l="0" r="0" t="0"/>
          <a:stretch/>
        </p:blipFill>
        <p:spPr>
          <a:xfrm>
            <a:off x="3211513" y="1431063"/>
            <a:ext cx="5237162" cy="3045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Logotipo&#10;&#10;Descripción generada automáticamente" id="355" name="Google Shape;355;p12"/>
          <p:cNvPicPr preferRelativeResize="0"/>
          <p:nvPr/>
        </p:nvPicPr>
        <p:blipFill rotWithShape="1">
          <a:blip r:embed="rId3">
            <a:alphaModFix/>
          </a:blip>
          <a:srcRect b="0" l="0" r="0" t="0"/>
          <a:stretch/>
        </p:blipFill>
        <p:spPr>
          <a:xfrm>
            <a:off x="10487025" y="233432"/>
            <a:ext cx="1292748" cy="390678"/>
          </a:xfrm>
          <a:prstGeom prst="rect">
            <a:avLst/>
          </a:prstGeom>
          <a:noFill/>
          <a:ln>
            <a:noFill/>
          </a:ln>
        </p:spPr>
      </p:pic>
      <p:pic>
        <p:nvPicPr>
          <p:cNvPr descr="Imagen que contiene Texto&#10;&#10;Descripción generada automáticamente" id="356" name="Google Shape;356;p12"/>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sp>
        <p:nvSpPr>
          <p:cNvPr id="357" name="Google Shape;357;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893C6"/>
              </a:buClr>
              <a:buSzPts val="3600"/>
              <a:buFont typeface="Century Gothic"/>
              <a:buNone/>
            </a:pPr>
            <a:r>
              <a:rPr lang="es-CO"/>
              <a:t>Seguimiento y Control</a:t>
            </a:r>
            <a:endParaRPr/>
          </a:p>
        </p:txBody>
      </p:sp>
      <p:sp>
        <p:nvSpPr>
          <p:cNvPr id="358" name="Google Shape;358;p12"/>
          <p:cNvSpPr txBox="1"/>
          <p:nvPr/>
        </p:nvSpPr>
        <p:spPr>
          <a:xfrm>
            <a:off x="3048000" y="2418100"/>
            <a:ext cx="60960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	Se utilizan reportes diarios y semáforos para monitorear el cumplimiento, y la caracterización de atención ayuda a verificar que las PQRS hayan sido respondidas de fondo.</a:t>
            </a:r>
            <a:endParaRPr/>
          </a:p>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	La gestión de los tiempos y cumplimiento en los diferentes programas y unidades es efectiva, salvo excepciones.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362" name="Shape 362"/>
        <p:cNvGrpSpPr/>
        <p:nvPr/>
      </p:nvGrpSpPr>
      <p:grpSpPr>
        <a:xfrm>
          <a:off x="0" y="0"/>
          <a:ext cx="0" cy="0"/>
          <a:chOff x="0" y="0"/>
          <a:chExt cx="0" cy="0"/>
        </a:xfrm>
      </p:grpSpPr>
      <p:sp>
        <p:nvSpPr>
          <p:cNvPr id="363" name="Google Shape;363;p13"/>
          <p:cNvSpPr/>
          <p:nvPr/>
        </p:nvSpPr>
        <p:spPr>
          <a:xfrm>
            <a:off x="4795736" y="0"/>
            <a:ext cx="739626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4" name="Google Shape;364;p13"/>
          <p:cNvSpPr/>
          <p:nvPr/>
        </p:nvSpPr>
        <p:spPr>
          <a:xfrm>
            <a:off x="1" y="0"/>
            <a:ext cx="12192000"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5" name="Google Shape;365;p13"/>
          <p:cNvSpPr/>
          <p:nvPr/>
        </p:nvSpPr>
        <p:spPr>
          <a:xfrm>
            <a:off x="0" y="4550424"/>
            <a:ext cx="12192000" cy="230757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6" name="Google Shape;366;p13"/>
          <p:cNvSpPr txBox="1"/>
          <p:nvPr>
            <p:ph type="title"/>
          </p:nvPr>
        </p:nvSpPr>
        <p:spPr>
          <a:xfrm>
            <a:off x="1585756" y="5251786"/>
            <a:ext cx="9765023" cy="110040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C2C2C2"/>
              </a:buClr>
              <a:buSzPts val="4000"/>
              <a:buFont typeface="Candara"/>
              <a:buNone/>
            </a:pPr>
            <a:r>
              <a:rPr b="1" lang="es-CO" sz="4000">
                <a:solidFill>
                  <a:srgbClr val="C2C2C2"/>
                </a:solidFill>
                <a:latin typeface="Candara"/>
                <a:ea typeface="Candara"/>
                <a:cs typeface="Candara"/>
                <a:sym typeface="Candara"/>
              </a:rPr>
              <a:t>CONCLUSIONES INFORME PQRSFD</a:t>
            </a:r>
            <a:br>
              <a:rPr b="1" lang="es-CO" sz="4000">
                <a:solidFill>
                  <a:srgbClr val="C2C2C2"/>
                </a:solidFill>
                <a:latin typeface="Candara"/>
                <a:ea typeface="Candara"/>
                <a:cs typeface="Candara"/>
                <a:sym typeface="Candara"/>
              </a:rPr>
            </a:br>
            <a:br>
              <a:rPr b="1" lang="es-CO" sz="4000">
                <a:solidFill>
                  <a:schemeClr val="lt1"/>
                </a:solidFill>
                <a:latin typeface="Candara"/>
                <a:ea typeface="Candara"/>
                <a:cs typeface="Candara"/>
                <a:sym typeface="Candara"/>
              </a:rPr>
            </a:br>
            <a:endParaRPr b="1" sz="4000">
              <a:solidFill>
                <a:schemeClr val="lt1"/>
              </a:solidFill>
              <a:latin typeface="Candara"/>
              <a:ea typeface="Candara"/>
              <a:cs typeface="Candara"/>
              <a:sym typeface="Candara"/>
            </a:endParaRPr>
          </a:p>
        </p:txBody>
      </p:sp>
      <p:sp>
        <p:nvSpPr>
          <p:cNvPr id="367" name="Google Shape;367;p13"/>
          <p:cNvSpPr/>
          <p:nvPr/>
        </p:nvSpPr>
        <p:spPr>
          <a:xfrm flipH="1" rot="10800000">
            <a:off x="-4189" y="5019122"/>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Imagen que contiene Texto&#10;&#10;Descripción generada automáticamente" id="368" name="Google Shape;368;p13"/>
          <p:cNvPicPr preferRelativeResize="0"/>
          <p:nvPr/>
        </p:nvPicPr>
        <p:blipFill rotWithShape="1">
          <a:blip r:embed="rId3">
            <a:alphaModFix/>
          </a:blip>
          <a:srcRect b="0" l="0" r="0" t="0"/>
          <a:stretch/>
        </p:blipFill>
        <p:spPr>
          <a:xfrm>
            <a:off x="10087238" y="4107359"/>
            <a:ext cx="1907291" cy="536462"/>
          </a:xfrm>
          <a:prstGeom prst="rect">
            <a:avLst/>
          </a:prstGeom>
          <a:noFill/>
          <a:ln>
            <a:noFill/>
          </a:ln>
        </p:spPr>
      </p:pic>
      <p:pic>
        <p:nvPicPr>
          <p:cNvPr descr="Logotipo&#10;&#10;Descripción generada automáticamente" id="369" name="Google Shape;369;p13"/>
          <p:cNvPicPr preferRelativeResize="0"/>
          <p:nvPr/>
        </p:nvPicPr>
        <p:blipFill rotWithShape="1">
          <a:blip r:embed="rId4">
            <a:alphaModFix/>
          </a:blip>
          <a:srcRect b="0" l="0" r="0" t="0"/>
          <a:stretch/>
        </p:blipFill>
        <p:spPr>
          <a:xfrm>
            <a:off x="0" y="4232366"/>
            <a:ext cx="1052449" cy="318058"/>
          </a:xfrm>
          <a:prstGeom prst="rect">
            <a:avLst/>
          </a:prstGeom>
          <a:noFill/>
          <a:ln>
            <a:noFill/>
          </a:ln>
        </p:spPr>
      </p:pic>
      <p:pic>
        <p:nvPicPr>
          <p:cNvPr id="370" name="Google Shape;370;p13"/>
          <p:cNvPicPr preferRelativeResize="0"/>
          <p:nvPr/>
        </p:nvPicPr>
        <p:blipFill rotWithShape="1">
          <a:blip r:embed="rId5">
            <a:alphaModFix/>
          </a:blip>
          <a:srcRect b="0" l="0" r="0" t="0"/>
          <a:stretch/>
        </p:blipFill>
        <p:spPr>
          <a:xfrm>
            <a:off x="2615715" y="175501"/>
            <a:ext cx="7274052" cy="43749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374" name="Shape 374"/>
        <p:cNvGrpSpPr/>
        <p:nvPr/>
      </p:nvGrpSpPr>
      <p:grpSpPr>
        <a:xfrm>
          <a:off x="0" y="0"/>
          <a:ext cx="0" cy="0"/>
          <a:chOff x="0" y="0"/>
          <a:chExt cx="0" cy="0"/>
        </a:xfrm>
      </p:grpSpPr>
      <p:sp>
        <p:nvSpPr>
          <p:cNvPr id="375" name="Google Shape;375;p14"/>
          <p:cNvSpPr/>
          <p:nvPr/>
        </p:nvSpPr>
        <p:spPr>
          <a:xfrm>
            <a:off x="0" y="-786"/>
            <a:ext cx="12192000" cy="6854038"/>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76" name="Google Shape;376;p14"/>
          <p:cNvGrpSpPr/>
          <p:nvPr/>
        </p:nvGrpSpPr>
        <p:grpSpPr>
          <a:xfrm>
            <a:off x="9" y="228600"/>
            <a:ext cx="2851523" cy="6638625"/>
            <a:chOff x="2487613" y="285750"/>
            <a:chExt cx="2428875" cy="5654676"/>
          </a:xfrm>
        </p:grpSpPr>
        <p:sp>
          <p:nvSpPr>
            <p:cNvPr id="377" name="Google Shape;377;p14"/>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8" name="Google Shape;378;p14"/>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9" name="Google Shape;379;p14"/>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0" name="Google Shape;380;p14"/>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1" name="Google Shape;381;p14"/>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2" name="Google Shape;382;p14"/>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3" name="Google Shape;383;p14"/>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4" name="Google Shape;384;p14"/>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5" name="Google Shape;385;p14"/>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6" name="Google Shape;386;p14"/>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7" name="Google Shape;387;p14"/>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8" name="Google Shape;388;p14"/>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89" name="Google Shape;389;p14"/>
          <p:cNvSpPr txBox="1"/>
          <p:nvPr>
            <p:ph type="ctrTitle"/>
          </p:nvPr>
        </p:nvSpPr>
        <p:spPr>
          <a:xfrm>
            <a:off x="1678812" y="-44420"/>
            <a:ext cx="8915399" cy="11624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200"/>
              </a:spcBef>
              <a:spcAft>
                <a:spcPts val="0"/>
              </a:spcAft>
              <a:buClr>
                <a:srgbClr val="366092"/>
              </a:buClr>
              <a:buSzPts val="3600"/>
              <a:buFont typeface="Candara"/>
              <a:buNone/>
            </a:pPr>
            <a:r>
              <a:rPr b="1" lang="es-CO" sz="3600">
                <a:solidFill>
                  <a:srgbClr val="366092"/>
                </a:solidFill>
                <a:latin typeface="Candara"/>
                <a:ea typeface="Candara"/>
                <a:cs typeface="Candara"/>
                <a:sym typeface="Candara"/>
              </a:rPr>
              <a:t>RECOMENDACIONES</a:t>
            </a:r>
            <a:endParaRPr b="1" sz="3600">
              <a:solidFill>
                <a:srgbClr val="366092"/>
              </a:solidFill>
              <a:latin typeface="Candara"/>
              <a:ea typeface="Candara"/>
              <a:cs typeface="Candara"/>
              <a:sym typeface="Candara"/>
            </a:endParaRPr>
          </a:p>
        </p:txBody>
      </p:sp>
      <p:grpSp>
        <p:nvGrpSpPr>
          <p:cNvPr id="390" name="Google Shape;390;p14"/>
          <p:cNvGrpSpPr/>
          <p:nvPr/>
        </p:nvGrpSpPr>
        <p:grpSpPr>
          <a:xfrm>
            <a:off x="27224" y="-786"/>
            <a:ext cx="2356675" cy="6854040"/>
            <a:chOff x="6627813" y="194833"/>
            <a:chExt cx="1952625" cy="5678918"/>
          </a:xfrm>
        </p:grpSpPr>
        <p:sp>
          <p:nvSpPr>
            <p:cNvPr id="391" name="Google Shape;391;p14"/>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2" name="Google Shape;392;p14"/>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3" name="Google Shape;393;p14"/>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4" name="Google Shape;394;p14"/>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5" name="Google Shape;395;p14"/>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6" name="Google Shape;396;p14"/>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7" name="Google Shape;397;p14"/>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8" name="Google Shape;398;p14"/>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9" name="Google Shape;399;p14"/>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0" name="Google Shape;400;p14"/>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1" name="Google Shape;401;p14"/>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2" name="Google Shape;402;p14"/>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03" name="Google Shape;403;p14"/>
          <p:cNvSpPr/>
          <p:nvPr/>
        </p:nvSpPr>
        <p:spPr>
          <a:xfrm>
            <a:off x="0"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4" name="Google Shape;404;p14"/>
          <p:cNvSpPr/>
          <p:nvPr/>
        </p:nvSpPr>
        <p:spPr>
          <a:xfrm>
            <a:off x="0" y="4753578"/>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Imagen que contiene Texto&#10;&#10;Descripción generada automáticamente" id="405" name="Google Shape;405;p14"/>
          <p:cNvPicPr preferRelativeResize="0"/>
          <p:nvPr/>
        </p:nvPicPr>
        <p:blipFill rotWithShape="1">
          <a:blip r:embed="rId3">
            <a:alphaModFix/>
          </a:blip>
          <a:srcRect b="0" l="0" r="0" t="0"/>
          <a:stretch/>
        </p:blipFill>
        <p:spPr>
          <a:xfrm>
            <a:off x="10096763" y="6147514"/>
            <a:ext cx="1907291" cy="536462"/>
          </a:xfrm>
          <a:prstGeom prst="rect">
            <a:avLst/>
          </a:prstGeom>
          <a:noFill/>
          <a:ln>
            <a:noFill/>
          </a:ln>
        </p:spPr>
      </p:pic>
      <p:pic>
        <p:nvPicPr>
          <p:cNvPr descr="Logotipo&#10;&#10;Descripción generada automáticamente" id="406" name="Google Shape;406;p14"/>
          <p:cNvPicPr preferRelativeResize="0"/>
          <p:nvPr/>
        </p:nvPicPr>
        <p:blipFill rotWithShape="1">
          <a:blip r:embed="rId4">
            <a:alphaModFix/>
          </a:blip>
          <a:srcRect b="0" l="0" r="0" t="0"/>
          <a:stretch/>
        </p:blipFill>
        <p:spPr>
          <a:xfrm>
            <a:off x="10497093" y="330300"/>
            <a:ext cx="1292748" cy="390678"/>
          </a:xfrm>
          <a:prstGeom prst="rect">
            <a:avLst/>
          </a:prstGeom>
          <a:noFill/>
          <a:ln>
            <a:noFill/>
          </a:ln>
        </p:spPr>
      </p:pic>
      <p:pic>
        <p:nvPicPr>
          <p:cNvPr id="407" name="Google Shape;407;p14"/>
          <p:cNvPicPr preferRelativeResize="0"/>
          <p:nvPr/>
        </p:nvPicPr>
        <p:blipFill rotWithShape="1">
          <a:blip r:embed="rId5">
            <a:alphaModFix/>
          </a:blip>
          <a:srcRect b="0" l="0" r="0" t="0"/>
          <a:stretch/>
        </p:blipFill>
        <p:spPr>
          <a:xfrm>
            <a:off x="2470019" y="1168113"/>
            <a:ext cx="7274052" cy="56494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2" name="Shape 412"/>
        <p:cNvGrpSpPr/>
        <p:nvPr/>
      </p:nvGrpSpPr>
      <p:grpSpPr>
        <a:xfrm>
          <a:off x="0" y="0"/>
          <a:ext cx="0" cy="0"/>
          <a:chOff x="0" y="0"/>
          <a:chExt cx="0" cy="0"/>
        </a:xfrm>
      </p:grpSpPr>
      <p:sp>
        <p:nvSpPr>
          <p:cNvPr id="413" name="Google Shape;413;p15"/>
          <p:cNvSpPr/>
          <p:nvPr/>
        </p:nvSpPr>
        <p:spPr>
          <a:xfrm>
            <a:off x="0" y="-786"/>
            <a:ext cx="12192000" cy="685403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Un par de personas en un escenario&#10;&#10;Descripción generada automáticamente con confianza baja" id="414" name="Google Shape;414;p15"/>
          <p:cNvPicPr preferRelativeResize="0"/>
          <p:nvPr/>
        </p:nvPicPr>
        <p:blipFill rotWithShape="1">
          <a:blip r:embed="rId3">
            <a:alphaModFix amt="40000"/>
          </a:blip>
          <a:srcRect b="0" l="0" r="1333" t="0"/>
          <a:stretch/>
        </p:blipFill>
        <p:spPr>
          <a:xfrm>
            <a:off x="0" y="-5534"/>
            <a:ext cx="12191980" cy="6857990"/>
          </a:xfrm>
          <a:prstGeom prst="rect">
            <a:avLst/>
          </a:prstGeom>
          <a:noFill/>
          <a:ln>
            <a:noFill/>
          </a:ln>
        </p:spPr>
      </p:pic>
      <p:sp>
        <p:nvSpPr>
          <p:cNvPr id="415" name="Google Shape;415;p15"/>
          <p:cNvSpPr txBox="1"/>
          <p:nvPr>
            <p:ph type="ctrTitle"/>
          </p:nvPr>
        </p:nvSpPr>
        <p:spPr>
          <a:xfrm>
            <a:off x="4683189" y="3086346"/>
            <a:ext cx="8915399" cy="226278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2"/>
              </a:buClr>
              <a:buSzPts val="3000"/>
              <a:buFont typeface="Microsoft Yahei"/>
              <a:buNone/>
            </a:pPr>
            <a:r>
              <a:rPr b="1" i="0" lang="es-CO" sz="3000" u="none" cap="none" strike="noStrike">
                <a:solidFill>
                  <a:schemeClr val="accent2"/>
                </a:solidFill>
                <a:latin typeface="Microsoft Yahei"/>
                <a:ea typeface="Microsoft Yahei"/>
                <a:cs typeface="Microsoft Yahei"/>
                <a:sym typeface="Microsoft Yahei"/>
              </a:rPr>
              <a:t>Resumen Informe</a:t>
            </a:r>
            <a:br>
              <a:rPr b="1" i="0" lang="es-CO" sz="3000" u="none" cap="none" strike="noStrike">
                <a:solidFill>
                  <a:schemeClr val="accent2"/>
                </a:solidFill>
                <a:latin typeface="Microsoft Yahei"/>
                <a:ea typeface="Microsoft Yahei"/>
                <a:cs typeface="Microsoft Yahei"/>
                <a:sym typeface="Microsoft Yahei"/>
              </a:rPr>
            </a:br>
            <a:r>
              <a:rPr b="1" i="0" lang="es-CO" sz="3000" u="none" cap="none" strike="noStrike">
                <a:solidFill>
                  <a:schemeClr val="accent2"/>
                </a:solidFill>
                <a:latin typeface="Microsoft Yahei"/>
                <a:ea typeface="Microsoft Yahei"/>
                <a:cs typeface="Microsoft Yahei"/>
                <a:sym typeface="Microsoft Yahei"/>
              </a:rPr>
              <a:t> </a:t>
            </a:r>
            <a:r>
              <a:rPr b="1" lang="es-CO" sz="3000">
                <a:solidFill>
                  <a:schemeClr val="accent2"/>
                </a:solidFill>
                <a:latin typeface="Microsoft Yahei"/>
                <a:ea typeface="Microsoft Yahei"/>
                <a:cs typeface="Microsoft Yahei"/>
                <a:sym typeface="Microsoft Yahei"/>
              </a:rPr>
              <a:t>Contact Center</a:t>
            </a:r>
            <a:r>
              <a:rPr b="1" i="0" lang="es-CO" sz="3000" u="none" cap="none" strike="noStrike">
                <a:solidFill>
                  <a:schemeClr val="accent2"/>
                </a:solidFill>
                <a:latin typeface="Microsoft Yahei"/>
                <a:ea typeface="Microsoft Yahei"/>
                <a:cs typeface="Microsoft Yahei"/>
                <a:sym typeface="Microsoft Yahei"/>
              </a:rPr>
              <a:t> II Trimestre 2025</a:t>
            </a:r>
            <a:br>
              <a:rPr b="1" i="0" lang="es-CO" sz="3000" u="none" cap="none" strike="noStrike">
                <a:solidFill>
                  <a:schemeClr val="lt1"/>
                </a:solidFill>
                <a:latin typeface="Microsoft Yahei"/>
                <a:ea typeface="Microsoft Yahei"/>
                <a:cs typeface="Microsoft Yahei"/>
                <a:sym typeface="Microsoft Yahei"/>
              </a:rPr>
            </a:br>
            <a:br>
              <a:rPr i="0" lang="es-CO" sz="3000" u="none" strike="noStrike">
                <a:solidFill>
                  <a:schemeClr val="lt1"/>
                </a:solidFill>
                <a:latin typeface="Arial"/>
                <a:ea typeface="Arial"/>
                <a:cs typeface="Arial"/>
                <a:sym typeface="Arial"/>
              </a:rPr>
            </a:br>
            <a:r>
              <a:rPr i="0" lang="es-CO" sz="3000" u="none" strike="noStrike">
                <a:solidFill>
                  <a:schemeClr val="lt1"/>
                </a:solidFill>
                <a:latin typeface="Arial"/>
                <a:ea typeface="Arial"/>
                <a:cs typeface="Arial"/>
                <a:sym typeface="Arial"/>
              </a:rPr>
              <a:t>                    </a:t>
            </a:r>
            <a:br>
              <a:rPr i="0" lang="es-CO" sz="3000" u="none" cap="none" strike="noStrike">
                <a:solidFill>
                  <a:schemeClr val="lt1"/>
                </a:solidFill>
                <a:latin typeface="Arial"/>
                <a:ea typeface="Arial"/>
                <a:cs typeface="Arial"/>
                <a:sym typeface="Arial"/>
              </a:rPr>
            </a:br>
            <a:endParaRPr sz="3000">
              <a:solidFill>
                <a:schemeClr val="lt1"/>
              </a:solidFill>
            </a:endParaRPr>
          </a:p>
        </p:txBody>
      </p:sp>
      <p:pic>
        <p:nvPicPr>
          <p:cNvPr id="416" name="Google Shape;416;p15"/>
          <p:cNvPicPr preferRelativeResize="0"/>
          <p:nvPr/>
        </p:nvPicPr>
        <p:blipFill rotWithShape="1">
          <a:blip r:embed="rId4">
            <a:alphaModFix/>
          </a:blip>
          <a:srcRect b="0" l="0" r="0" t="0"/>
          <a:stretch/>
        </p:blipFill>
        <p:spPr>
          <a:xfrm>
            <a:off x="4617592" y="2563293"/>
            <a:ext cx="2956816" cy="1731414"/>
          </a:xfrm>
          <a:prstGeom prst="rect">
            <a:avLst/>
          </a:prstGeom>
          <a:noFill/>
          <a:ln>
            <a:noFill/>
          </a:ln>
        </p:spPr>
      </p:pic>
      <p:sp>
        <p:nvSpPr>
          <p:cNvPr id="417" name="Google Shape;417;p15"/>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700"/>
              <a:buNone/>
            </a:pPr>
            <a:r>
              <a:rPr lang="es-CO" sz="700"/>
              <a:t>Nellys Del S. Fernandez Mercado</a:t>
            </a:r>
            <a:endParaRPr/>
          </a:p>
          <a:p>
            <a:pPr indent="0" lvl="0" marL="0" rtl="0" algn="l">
              <a:lnSpc>
                <a:spcPct val="90000"/>
              </a:lnSpc>
              <a:spcBef>
                <a:spcPts val="1000"/>
              </a:spcBef>
              <a:spcAft>
                <a:spcPts val="0"/>
              </a:spcAft>
              <a:buSzPts val="700"/>
              <a:buNone/>
            </a:pPr>
            <a:r>
              <a:rPr lang="es-CO" sz="700"/>
              <a:t>Jefe de Área Atención al Cliente </a:t>
            </a:r>
            <a:endParaRPr/>
          </a:p>
          <a:p>
            <a:pPr indent="0" lvl="0" marL="0" rtl="0" algn="l">
              <a:lnSpc>
                <a:spcPct val="90000"/>
              </a:lnSpc>
              <a:spcBef>
                <a:spcPts val="1000"/>
              </a:spcBef>
              <a:spcAft>
                <a:spcPts val="0"/>
              </a:spcAft>
              <a:buSzPts val="700"/>
              <a:buNone/>
            </a:pPr>
            <a:r>
              <a:rPr lang="es-CO" sz="700"/>
              <a:t>Proyectó: Liseth DeAlba  </a:t>
            </a:r>
            <a:endParaRPr/>
          </a:p>
          <a:p>
            <a:pPr indent="0" lvl="0" marL="0" rtl="0" algn="l">
              <a:lnSpc>
                <a:spcPct val="90000"/>
              </a:lnSpc>
              <a:spcBef>
                <a:spcPts val="1000"/>
              </a:spcBef>
              <a:spcAft>
                <a:spcPts val="0"/>
              </a:spcAft>
              <a:buSzPts val="700"/>
              <a:buNone/>
            </a:pPr>
            <a:r>
              <a:rPr lang="es-CO" sz="700"/>
              <a:t>Coord. Contact Center</a:t>
            </a:r>
            <a:endParaRPr/>
          </a:p>
          <a:p>
            <a:pPr indent="0" lvl="0" marL="0" rtl="0" algn="l">
              <a:lnSpc>
                <a:spcPct val="90000"/>
              </a:lnSpc>
              <a:spcBef>
                <a:spcPts val="1000"/>
              </a:spcBef>
              <a:spcAft>
                <a:spcPts val="0"/>
              </a:spcAft>
              <a:buSzPts val="700"/>
              <a:buNone/>
            </a:pPr>
            <a:r>
              <a:rPr lang="es-CO" sz="700"/>
              <a:t>CAJAMAG – Julio/2025</a:t>
            </a:r>
            <a:endParaRPr/>
          </a:p>
          <a:p>
            <a:pPr indent="0" lvl="0" marL="0" rtl="0" algn="l">
              <a:lnSpc>
                <a:spcPct val="90000"/>
              </a:lnSpc>
              <a:spcBef>
                <a:spcPts val="1000"/>
              </a:spcBef>
              <a:spcAft>
                <a:spcPts val="0"/>
              </a:spcAft>
              <a:buSzPts val="700"/>
              <a:buNone/>
            </a:pPr>
            <a:r>
              <a:t/>
            </a:r>
            <a:endParaRPr sz="700"/>
          </a:p>
        </p:txBody>
      </p:sp>
      <p:sp>
        <p:nvSpPr>
          <p:cNvPr id="418" name="Google Shape;418;p15"/>
          <p:cNvSpPr/>
          <p:nvPr/>
        </p:nvSpPr>
        <p:spPr>
          <a:xfrm>
            <a:off x="0"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9" name="Google Shape;419;p15"/>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Imagen que contiene Texto&#10;&#10;Descripción generada automáticamente" id="420" name="Google Shape;420;p15"/>
          <p:cNvPicPr preferRelativeResize="0"/>
          <p:nvPr/>
        </p:nvPicPr>
        <p:blipFill rotWithShape="1">
          <a:blip r:embed="rId5">
            <a:alphaModFix/>
          </a:blip>
          <a:srcRect b="0" l="0" r="0" t="0"/>
          <a:stretch/>
        </p:blipFill>
        <p:spPr>
          <a:xfrm>
            <a:off x="10096763" y="6147514"/>
            <a:ext cx="1907291" cy="536462"/>
          </a:xfrm>
          <a:prstGeom prst="rect">
            <a:avLst/>
          </a:prstGeom>
          <a:noFill/>
          <a:ln>
            <a:noFill/>
          </a:ln>
        </p:spPr>
      </p:pic>
      <p:pic>
        <p:nvPicPr>
          <p:cNvPr descr="Logotipo&#10;&#10;Descripción generada automáticamente" id="421" name="Google Shape;421;p15"/>
          <p:cNvPicPr preferRelativeResize="0"/>
          <p:nvPr/>
        </p:nvPicPr>
        <p:blipFill rotWithShape="1">
          <a:blip r:embed="rId6">
            <a:alphaModFix/>
          </a:blip>
          <a:srcRect b="0" l="0" r="0" t="0"/>
          <a:stretch/>
        </p:blipFill>
        <p:spPr>
          <a:xfrm>
            <a:off x="10321047" y="142586"/>
            <a:ext cx="1458725" cy="5251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425" name="Shape 425"/>
        <p:cNvGrpSpPr/>
        <p:nvPr/>
      </p:nvGrpSpPr>
      <p:grpSpPr>
        <a:xfrm>
          <a:off x="0" y="0"/>
          <a:ext cx="0" cy="0"/>
          <a:chOff x="0" y="0"/>
          <a:chExt cx="0" cy="0"/>
        </a:xfrm>
      </p:grpSpPr>
      <p:sp>
        <p:nvSpPr>
          <p:cNvPr id="426" name="Google Shape;426;p16"/>
          <p:cNvSpPr/>
          <p:nvPr/>
        </p:nvSpPr>
        <p:spPr>
          <a:xfrm>
            <a:off x="0" y="-786"/>
            <a:ext cx="12192000" cy="6854038"/>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7" name="Google Shape;427;p16"/>
          <p:cNvSpPr txBox="1"/>
          <p:nvPr>
            <p:ph type="title"/>
          </p:nvPr>
        </p:nvSpPr>
        <p:spPr>
          <a:xfrm>
            <a:off x="649224" y="521436"/>
            <a:ext cx="5122652" cy="125989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6893C6"/>
              </a:buClr>
              <a:buSzPts val="3600"/>
              <a:buFont typeface="Microsoft Yahei"/>
              <a:buNone/>
            </a:pPr>
            <a:r>
              <a:rPr b="1" lang="es-CO">
                <a:latin typeface="Microsoft Yahei"/>
                <a:ea typeface="Microsoft Yahei"/>
                <a:cs typeface="Microsoft Yahei"/>
                <a:sym typeface="Microsoft Yahei"/>
              </a:rPr>
              <a:t> </a:t>
            </a:r>
            <a:r>
              <a:rPr b="1" lang="es-CO">
                <a:solidFill>
                  <a:srgbClr val="366092"/>
                </a:solidFill>
                <a:latin typeface="Microsoft Yahei"/>
                <a:ea typeface="Microsoft Yahei"/>
                <a:cs typeface="Microsoft Yahei"/>
                <a:sym typeface="Microsoft Yahei"/>
              </a:rPr>
              <a:t>CONTENIDO</a:t>
            </a:r>
            <a:endParaRPr>
              <a:solidFill>
                <a:srgbClr val="366092"/>
              </a:solidFill>
            </a:endParaRPr>
          </a:p>
        </p:txBody>
      </p:sp>
      <p:sp>
        <p:nvSpPr>
          <p:cNvPr id="428" name="Google Shape;428;p16"/>
          <p:cNvSpPr/>
          <p:nvPr/>
        </p:nvSpPr>
        <p:spPr>
          <a:xfrm>
            <a:off x="0"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9" name="Google Shape;429;p16"/>
          <p:cNvSpPr txBox="1"/>
          <p:nvPr>
            <p:ph idx="1" type="body"/>
          </p:nvPr>
        </p:nvSpPr>
        <p:spPr>
          <a:xfrm>
            <a:off x="667751" y="1612392"/>
            <a:ext cx="5122652" cy="375925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700"/>
              <a:buFont typeface="Courier New"/>
              <a:buChar char="o"/>
            </a:pPr>
            <a:r>
              <a:rPr b="1" lang="es-CO" sz="1700">
                <a:solidFill>
                  <a:srgbClr val="366092"/>
                </a:solidFill>
                <a:latin typeface="Candara"/>
                <a:ea typeface="Candara"/>
                <a:cs typeface="Candara"/>
                <a:sym typeface="Candara"/>
              </a:rPr>
              <a:t>Movimiento General </a:t>
            </a:r>
            <a:endParaRPr/>
          </a:p>
          <a:p>
            <a:pPr indent="0" lvl="0" marL="0" rtl="0" algn="l">
              <a:lnSpc>
                <a:spcPct val="90000"/>
              </a:lnSpc>
              <a:spcBef>
                <a:spcPts val="1000"/>
              </a:spcBef>
              <a:spcAft>
                <a:spcPts val="0"/>
              </a:spcAft>
              <a:buSzPts val="1700"/>
              <a:buNone/>
            </a:pPr>
            <a:r>
              <a:rPr b="1" lang="es-CO" sz="1700">
                <a:solidFill>
                  <a:srgbClr val="366092"/>
                </a:solidFill>
                <a:latin typeface="Candara"/>
                <a:ea typeface="Candara"/>
                <a:cs typeface="Candara"/>
                <a:sym typeface="Candara"/>
              </a:rPr>
              <a:t>      </a:t>
            </a:r>
            <a:r>
              <a:rPr lang="es-CO" sz="1700">
                <a:solidFill>
                  <a:srgbClr val="366092"/>
                </a:solidFill>
                <a:latin typeface="Candara"/>
                <a:ea typeface="Candara"/>
                <a:cs typeface="Candara"/>
                <a:sym typeface="Candara"/>
              </a:rPr>
              <a:t>- Comportamiento por canal durante el trimestre.</a:t>
            </a:r>
            <a:endParaRPr/>
          </a:p>
          <a:p>
            <a:pPr indent="-342900" lvl="0" marL="342900" rtl="0" algn="l">
              <a:lnSpc>
                <a:spcPct val="90000"/>
              </a:lnSpc>
              <a:spcBef>
                <a:spcPts val="1000"/>
              </a:spcBef>
              <a:spcAft>
                <a:spcPts val="0"/>
              </a:spcAft>
              <a:buSzPts val="1700"/>
              <a:buFont typeface="Courier New"/>
              <a:buChar char="o"/>
            </a:pPr>
            <a:r>
              <a:rPr b="1" lang="es-CO" sz="1700">
                <a:solidFill>
                  <a:srgbClr val="366092"/>
                </a:solidFill>
                <a:latin typeface="Candara"/>
                <a:ea typeface="Candara"/>
                <a:cs typeface="Candara"/>
                <a:sym typeface="Candara"/>
              </a:rPr>
              <a:t>Variación Estándar del trimestre</a:t>
            </a:r>
            <a:endParaRPr/>
          </a:p>
          <a:p>
            <a:pPr indent="0" lvl="0" marL="0" rtl="0" algn="l">
              <a:lnSpc>
                <a:spcPct val="90000"/>
              </a:lnSpc>
              <a:spcBef>
                <a:spcPts val="1000"/>
              </a:spcBef>
              <a:spcAft>
                <a:spcPts val="0"/>
              </a:spcAft>
              <a:buSzPts val="1700"/>
              <a:buNone/>
            </a:pPr>
            <a:r>
              <a:rPr b="1" lang="es-CO" sz="1700">
                <a:solidFill>
                  <a:srgbClr val="366092"/>
                </a:solidFill>
                <a:latin typeface="Candara"/>
                <a:ea typeface="Candara"/>
                <a:cs typeface="Candara"/>
                <a:sym typeface="Candara"/>
              </a:rPr>
              <a:t>     </a:t>
            </a:r>
            <a:r>
              <a:rPr lang="es-CO" sz="1700">
                <a:solidFill>
                  <a:srgbClr val="366092"/>
                </a:solidFill>
                <a:latin typeface="Candara"/>
                <a:ea typeface="Candara"/>
                <a:cs typeface="Candara"/>
                <a:sym typeface="Candara"/>
              </a:rPr>
              <a:t>-  Comparación  trimestre actual con el  I trimestre 2024 por canal.</a:t>
            </a:r>
            <a:endParaRPr/>
          </a:p>
          <a:p>
            <a:pPr indent="-342900" lvl="0" marL="342900" rtl="0" algn="l">
              <a:lnSpc>
                <a:spcPct val="90000"/>
              </a:lnSpc>
              <a:spcBef>
                <a:spcPts val="1000"/>
              </a:spcBef>
              <a:spcAft>
                <a:spcPts val="0"/>
              </a:spcAft>
              <a:buSzPts val="1700"/>
              <a:buFont typeface="Courier New"/>
              <a:buChar char="o"/>
            </a:pPr>
            <a:r>
              <a:rPr b="1" lang="es-CO" sz="1700">
                <a:solidFill>
                  <a:srgbClr val="366092"/>
                </a:solidFill>
                <a:latin typeface="Candara"/>
                <a:ea typeface="Candara"/>
                <a:cs typeface="Candara"/>
                <a:sym typeface="Candara"/>
              </a:rPr>
              <a:t>Campañas salientes</a:t>
            </a:r>
            <a:endParaRPr/>
          </a:p>
          <a:p>
            <a:pPr indent="0" lvl="0" marL="0" rtl="0" algn="l">
              <a:lnSpc>
                <a:spcPct val="90000"/>
              </a:lnSpc>
              <a:spcBef>
                <a:spcPts val="1000"/>
              </a:spcBef>
              <a:spcAft>
                <a:spcPts val="0"/>
              </a:spcAft>
              <a:buSzPts val="1700"/>
              <a:buNone/>
            </a:pPr>
            <a:r>
              <a:rPr lang="es-CO" sz="1700">
                <a:solidFill>
                  <a:srgbClr val="366092"/>
                </a:solidFill>
                <a:latin typeface="Candara"/>
                <a:ea typeface="Candara"/>
                <a:cs typeface="Candara"/>
                <a:sym typeface="Candara"/>
              </a:rPr>
              <a:t>      -    Llamadas outbound, según los requerimientos de los Programas y/o Servicios         de la Caja </a:t>
            </a:r>
            <a:endParaRPr/>
          </a:p>
          <a:p>
            <a:pPr indent="-342900" lvl="0" marL="342900" rtl="0" algn="l">
              <a:lnSpc>
                <a:spcPct val="90000"/>
              </a:lnSpc>
              <a:spcBef>
                <a:spcPts val="1000"/>
              </a:spcBef>
              <a:spcAft>
                <a:spcPts val="0"/>
              </a:spcAft>
              <a:buSzPts val="1700"/>
              <a:buFont typeface="Courier New"/>
              <a:buChar char="o"/>
            </a:pPr>
            <a:r>
              <a:rPr b="1" lang="es-CO" sz="1700">
                <a:solidFill>
                  <a:srgbClr val="366092"/>
                </a:solidFill>
                <a:latin typeface="Candara"/>
                <a:ea typeface="Candara"/>
                <a:cs typeface="Candara"/>
                <a:sym typeface="Candara"/>
              </a:rPr>
              <a:t>Indicadores</a:t>
            </a:r>
            <a:endParaRPr/>
          </a:p>
          <a:p>
            <a:pPr indent="0" lvl="0" marL="0" rtl="0" algn="l">
              <a:lnSpc>
                <a:spcPct val="90000"/>
              </a:lnSpc>
              <a:spcBef>
                <a:spcPts val="1000"/>
              </a:spcBef>
              <a:spcAft>
                <a:spcPts val="0"/>
              </a:spcAft>
              <a:buSzPts val="1700"/>
              <a:buNone/>
            </a:pPr>
            <a:r>
              <a:rPr lang="es-CO" sz="1700">
                <a:solidFill>
                  <a:srgbClr val="366092"/>
                </a:solidFill>
                <a:latin typeface="Candara"/>
                <a:ea typeface="Candara"/>
                <a:cs typeface="Candara"/>
                <a:sym typeface="Candara"/>
              </a:rPr>
              <a:t>      - Nivel de Atención por canal, Tasa de Abandono, Nivel de Satisfacción</a:t>
            </a:r>
            <a:endParaRPr/>
          </a:p>
          <a:p>
            <a:pPr indent="0" lvl="0" marL="0" rtl="0" algn="l">
              <a:lnSpc>
                <a:spcPct val="90000"/>
              </a:lnSpc>
              <a:spcBef>
                <a:spcPts val="1000"/>
              </a:spcBef>
              <a:spcAft>
                <a:spcPts val="0"/>
              </a:spcAft>
              <a:buSzPts val="1700"/>
              <a:buNone/>
            </a:pPr>
            <a:r>
              <a:t/>
            </a:r>
            <a:endParaRPr sz="1700"/>
          </a:p>
          <a:p>
            <a:pPr indent="-234950" lvl="0" marL="342900" rtl="0" algn="l">
              <a:lnSpc>
                <a:spcPct val="90000"/>
              </a:lnSpc>
              <a:spcBef>
                <a:spcPts val="1000"/>
              </a:spcBef>
              <a:spcAft>
                <a:spcPts val="0"/>
              </a:spcAft>
              <a:buSzPts val="1700"/>
              <a:buNone/>
            </a:pPr>
            <a:r>
              <a:t/>
            </a:r>
            <a:endParaRPr sz="1700"/>
          </a:p>
          <a:p>
            <a:pPr indent="-234950" lvl="0" marL="342900" rtl="0" algn="l">
              <a:lnSpc>
                <a:spcPct val="90000"/>
              </a:lnSpc>
              <a:spcBef>
                <a:spcPts val="1000"/>
              </a:spcBef>
              <a:spcAft>
                <a:spcPts val="0"/>
              </a:spcAft>
              <a:buSzPts val="1700"/>
              <a:buNone/>
            </a:pPr>
            <a:r>
              <a:t/>
            </a:r>
            <a:endParaRPr sz="1700"/>
          </a:p>
          <a:p>
            <a:pPr indent="-234950" lvl="0" marL="342900" rtl="0" algn="l">
              <a:lnSpc>
                <a:spcPct val="90000"/>
              </a:lnSpc>
              <a:spcBef>
                <a:spcPts val="1000"/>
              </a:spcBef>
              <a:spcAft>
                <a:spcPts val="0"/>
              </a:spcAft>
              <a:buSzPts val="1700"/>
              <a:buNone/>
            </a:pPr>
            <a:r>
              <a:t/>
            </a:r>
            <a:endParaRPr sz="1700"/>
          </a:p>
          <a:p>
            <a:pPr indent="-234950" lvl="0" marL="342900" rtl="0" algn="l">
              <a:lnSpc>
                <a:spcPct val="90000"/>
              </a:lnSpc>
              <a:spcBef>
                <a:spcPts val="1000"/>
              </a:spcBef>
              <a:spcAft>
                <a:spcPts val="0"/>
              </a:spcAft>
              <a:buSzPts val="1700"/>
              <a:buNone/>
            </a:pPr>
            <a:r>
              <a:t/>
            </a:r>
            <a:endParaRPr sz="1700"/>
          </a:p>
        </p:txBody>
      </p:sp>
      <p:pic>
        <p:nvPicPr>
          <p:cNvPr descr="Imagen que contiene texto, refrigerador" id="430" name="Google Shape;430;p16"/>
          <p:cNvPicPr preferRelativeResize="0"/>
          <p:nvPr/>
        </p:nvPicPr>
        <p:blipFill rotWithShape="1">
          <a:blip r:embed="rId3">
            <a:alphaModFix/>
          </a:blip>
          <a:srcRect b="1" l="30973" r="1" t="0"/>
          <a:stretch/>
        </p:blipFill>
        <p:spPr>
          <a:xfrm rot="-390850">
            <a:off x="5598189" y="630634"/>
            <a:ext cx="5520895" cy="5314424"/>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431" name="Google Shape;431;p16"/>
          <p:cNvSpPr/>
          <p:nvPr/>
        </p:nvSpPr>
        <p:spPr>
          <a:xfrm>
            <a:off x="-1" y="6061223"/>
            <a:ext cx="1038036" cy="506277"/>
          </a:xfrm>
          <a:custGeom>
            <a:rect b="b" l="l" r="r" t="t"/>
            <a:pathLst>
              <a:path extrusionOk="0" h="506277" w="1038036">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Logotipo&#10;&#10;Descripción generada automáticamente" id="432" name="Google Shape;432;p16"/>
          <p:cNvPicPr preferRelativeResize="0"/>
          <p:nvPr/>
        </p:nvPicPr>
        <p:blipFill rotWithShape="1">
          <a:blip r:embed="rId4">
            <a:alphaModFix/>
          </a:blip>
          <a:srcRect b="0" l="0" r="0" t="0"/>
          <a:stretch/>
        </p:blipFill>
        <p:spPr>
          <a:xfrm>
            <a:off x="10649143" y="216484"/>
            <a:ext cx="1112341" cy="400443"/>
          </a:xfrm>
          <a:prstGeom prst="rect">
            <a:avLst/>
          </a:prstGeom>
          <a:noFill/>
          <a:ln>
            <a:noFill/>
          </a:ln>
        </p:spPr>
      </p:pic>
      <p:pic>
        <p:nvPicPr>
          <p:cNvPr descr="Imagen que contiene Texto&#10;&#10;Descripción generada automáticamente" id="433" name="Google Shape;433;p16"/>
          <p:cNvPicPr preferRelativeResize="0"/>
          <p:nvPr/>
        </p:nvPicPr>
        <p:blipFill rotWithShape="1">
          <a:blip r:embed="rId5">
            <a:alphaModFix/>
          </a:blip>
          <a:srcRect b="0" l="0" r="0" t="0"/>
          <a:stretch/>
        </p:blipFill>
        <p:spPr>
          <a:xfrm>
            <a:off x="10096763" y="6147514"/>
            <a:ext cx="1907291" cy="5364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437" name="Shape 437"/>
        <p:cNvGrpSpPr/>
        <p:nvPr/>
      </p:nvGrpSpPr>
      <p:grpSpPr>
        <a:xfrm>
          <a:off x="0" y="0"/>
          <a:ext cx="0" cy="0"/>
          <a:chOff x="0" y="0"/>
          <a:chExt cx="0" cy="0"/>
        </a:xfrm>
      </p:grpSpPr>
      <p:sp>
        <p:nvSpPr>
          <p:cNvPr id="438" name="Google Shape;438;p17"/>
          <p:cNvSpPr/>
          <p:nvPr/>
        </p:nvSpPr>
        <p:spPr>
          <a:xfrm>
            <a:off x="2" y="0"/>
            <a:ext cx="12191998"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9" name="Google Shape;439;p17"/>
          <p:cNvSpPr txBox="1"/>
          <p:nvPr>
            <p:ph type="title"/>
          </p:nvPr>
        </p:nvSpPr>
        <p:spPr>
          <a:xfrm>
            <a:off x="3290483" y="343329"/>
            <a:ext cx="8462550" cy="482314"/>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366092"/>
              </a:buClr>
              <a:buSzPct val="100000"/>
              <a:buFont typeface="Candara"/>
              <a:buNone/>
            </a:pPr>
            <a:r>
              <a:rPr b="1" lang="es-CO" sz="2700">
                <a:solidFill>
                  <a:srgbClr val="366092"/>
                </a:solidFill>
                <a:latin typeface="Candara"/>
                <a:ea typeface="Candara"/>
                <a:cs typeface="Candara"/>
                <a:sym typeface="Candara"/>
              </a:rPr>
              <a:t>MOVIMIENTO GLOBAL CONTACT CENTER II TRIMESTRE  2025</a:t>
            </a:r>
            <a:br>
              <a:rPr b="1" lang="es-CO" sz="3600">
                <a:latin typeface="Candara"/>
                <a:ea typeface="Candara"/>
                <a:cs typeface="Candara"/>
                <a:sym typeface="Candara"/>
              </a:rPr>
            </a:br>
            <a:endParaRPr/>
          </a:p>
        </p:txBody>
      </p:sp>
      <p:sp>
        <p:nvSpPr>
          <p:cNvPr id="440" name="Google Shape;440;p17"/>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41" name="Google Shape;441;p17"/>
          <p:cNvGrpSpPr/>
          <p:nvPr/>
        </p:nvGrpSpPr>
        <p:grpSpPr>
          <a:xfrm>
            <a:off x="9" y="228600"/>
            <a:ext cx="2851523" cy="6638625"/>
            <a:chOff x="2487613" y="285750"/>
            <a:chExt cx="2428875" cy="5654676"/>
          </a:xfrm>
        </p:grpSpPr>
        <p:sp>
          <p:nvSpPr>
            <p:cNvPr id="442" name="Google Shape;442;p17"/>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3" name="Google Shape;443;p17"/>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4" name="Google Shape;444;p17"/>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5" name="Google Shape;445;p17"/>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6" name="Google Shape;446;p17"/>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7" name="Google Shape;447;p17"/>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8" name="Google Shape;448;p17"/>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9" name="Google Shape;449;p17"/>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0" name="Google Shape;450;p17"/>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1" name="Google Shape;451;p17"/>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2" name="Google Shape;452;p17"/>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3" name="Google Shape;453;p17"/>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54" name="Google Shape;454;p17"/>
          <p:cNvGrpSpPr/>
          <p:nvPr/>
        </p:nvGrpSpPr>
        <p:grpSpPr>
          <a:xfrm>
            <a:off x="27224" y="-786"/>
            <a:ext cx="2356675" cy="6854040"/>
            <a:chOff x="6627813" y="194833"/>
            <a:chExt cx="1952625" cy="5678918"/>
          </a:xfrm>
        </p:grpSpPr>
        <p:sp>
          <p:nvSpPr>
            <p:cNvPr id="455" name="Google Shape;455;p17"/>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6" name="Google Shape;456;p17"/>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7" name="Google Shape;457;p17"/>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8" name="Google Shape;458;p17"/>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9" name="Google Shape;459;p17"/>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0" name="Google Shape;460;p17"/>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1" name="Google Shape;461;p17"/>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2" name="Google Shape;462;p17"/>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3" name="Google Shape;463;p17"/>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4" name="Google Shape;464;p17"/>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5" name="Google Shape;465;p17"/>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6" name="Google Shape;466;p17"/>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67" name="Google Shape;467;p17"/>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Imagen que contiene Texto&#10;&#10;Descripción generada automáticamente" id="468" name="Google Shape;468;p17"/>
          <p:cNvPicPr preferRelativeResize="0"/>
          <p:nvPr/>
        </p:nvPicPr>
        <p:blipFill rotWithShape="1">
          <a:blip r:embed="rId3">
            <a:alphaModFix/>
          </a:blip>
          <a:srcRect b="0" l="0" r="0" t="0"/>
          <a:stretch/>
        </p:blipFill>
        <p:spPr>
          <a:xfrm>
            <a:off x="10050386" y="6303323"/>
            <a:ext cx="1907291" cy="536462"/>
          </a:xfrm>
          <a:prstGeom prst="rect">
            <a:avLst/>
          </a:prstGeom>
          <a:noFill/>
          <a:ln>
            <a:noFill/>
          </a:ln>
        </p:spPr>
      </p:pic>
      <p:pic>
        <p:nvPicPr>
          <p:cNvPr descr="Logotipo&#10;&#10;Descripción generada automáticamente" id="469" name="Google Shape;469;p17"/>
          <p:cNvPicPr preferRelativeResize="0"/>
          <p:nvPr/>
        </p:nvPicPr>
        <p:blipFill rotWithShape="1">
          <a:blip r:embed="rId4">
            <a:alphaModFix/>
          </a:blip>
          <a:srcRect b="0" l="0" r="0" t="0"/>
          <a:stretch/>
        </p:blipFill>
        <p:spPr>
          <a:xfrm>
            <a:off x="3070959" y="6303323"/>
            <a:ext cx="1292748" cy="390678"/>
          </a:xfrm>
          <a:prstGeom prst="rect">
            <a:avLst/>
          </a:prstGeom>
          <a:noFill/>
          <a:ln>
            <a:noFill/>
          </a:ln>
        </p:spPr>
      </p:pic>
      <p:pic>
        <p:nvPicPr>
          <p:cNvPr id="470" name="Google Shape;470;p17"/>
          <p:cNvPicPr preferRelativeResize="0"/>
          <p:nvPr/>
        </p:nvPicPr>
        <p:blipFill rotWithShape="1">
          <a:blip r:embed="rId5">
            <a:alphaModFix/>
          </a:blip>
          <a:srcRect b="0" l="0" r="0" t="0"/>
          <a:stretch/>
        </p:blipFill>
        <p:spPr>
          <a:xfrm>
            <a:off x="4363707" y="941994"/>
            <a:ext cx="5388864" cy="1501140"/>
          </a:xfrm>
          <a:prstGeom prst="rect">
            <a:avLst/>
          </a:prstGeom>
          <a:noFill/>
          <a:ln>
            <a:noFill/>
          </a:ln>
        </p:spPr>
      </p:pic>
      <p:pic>
        <p:nvPicPr>
          <p:cNvPr id="471" name="Google Shape;471;p17"/>
          <p:cNvPicPr preferRelativeResize="0"/>
          <p:nvPr/>
        </p:nvPicPr>
        <p:blipFill rotWithShape="1">
          <a:blip r:embed="rId6">
            <a:alphaModFix/>
          </a:blip>
          <a:srcRect b="0" l="0" r="0" t="0"/>
          <a:stretch/>
        </p:blipFill>
        <p:spPr>
          <a:xfrm>
            <a:off x="4517810" y="3016699"/>
            <a:ext cx="5229225" cy="2969187"/>
          </a:xfrm>
          <a:prstGeom prst="rect">
            <a:avLst/>
          </a:prstGeom>
          <a:noFill/>
          <a:ln>
            <a:noFill/>
          </a:ln>
        </p:spPr>
      </p:pic>
      <p:pic>
        <p:nvPicPr>
          <p:cNvPr id="472" name="Google Shape;472;p17"/>
          <p:cNvPicPr preferRelativeResize="0"/>
          <p:nvPr/>
        </p:nvPicPr>
        <p:blipFill rotWithShape="1">
          <a:blip r:embed="rId7">
            <a:alphaModFix/>
          </a:blip>
          <a:srcRect b="0" l="0" r="0" t="0"/>
          <a:stretch/>
        </p:blipFill>
        <p:spPr>
          <a:xfrm>
            <a:off x="4539805" y="2199736"/>
            <a:ext cx="5388864" cy="156972"/>
          </a:xfrm>
          <a:prstGeom prst="rect">
            <a:avLst/>
          </a:prstGeom>
          <a:noFill/>
          <a:ln>
            <a:noFill/>
          </a:ln>
        </p:spPr>
      </p:pic>
      <p:pic>
        <p:nvPicPr>
          <p:cNvPr id="473" name="Google Shape;473;p17"/>
          <p:cNvPicPr preferRelativeResize="0"/>
          <p:nvPr/>
        </p:nvPicPr>
        <p:blipFill rotWithShape="1">
          <a:blip r:embed="rId7">
            <a:alphaModFix/>
          </a:blip>
          <a:srcRect b="0" l="0" r="0" t="0"/>
          <a:stretch/>
        </p:blipFill>
        <p:spPr>
          <a:xfrm>
            <a:off x="4815763" y="6000635"/>
            <a:ext cx="5388864" cy="1569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477" name="Shape 477"/>
        <p:cNvGrpSpPr/>
        <p:nvPr/>
      </p:nvGrpSpPr>
      <p:grpSpPr>
        <a:xfrm>
          <a:off x="0" y="0"/>
          <a:ext cx="0" cy="0"/>
          <a:chOff x="0" y="0"/>
          <a:chExt cx="0" cy="0"/>
        </a:xfrm>
      </p:grpSpPr>
      <p:grpSp>
        <p:nvGrpSpPr>
          <p:cNvPr id="478" name="Google Shape;478;p18"/>
          <p:cNvGrpSpPr/>
          <p:nvPr/>
        </p:nvGrpSpPr>
        <p:grpSpPr>
          <a:xfrm>
            <a:off x="9" y="228600"/>
            <a:ext cx="2851523" cy="6638625"/>
            <a:chOff x="2487613" y="285750"/>
            <a:chExt cx="2428875" cy="5654676"/>
          </a:xfrm>
        </p:grpSpPr>
        <p:sp>
          <p:nvSpPr>
            <p:cNvPr id="479" name="Google Shape;479;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0" name="Google Shape;480;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1" name="Google Shape;481;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2" name="Google Shape;482;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3" name="Google Shape;483;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4" name="Google Shape;484;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5" name="Google Shape;485;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6" name="Google Shape;486;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7" name="Google Shape;487;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8" name="Google Shape;488;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9" name="Google Shape;489;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0" name="Google Shape;490;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91" name="Google Shape;491;p18"/>
          <p:cNvGrpSpPr/>
          <p:nvPr/>
        </p:nvGrpSpPr>
        <p:grpSpPr>
          <a:xfrm>
            <a:off x="27224" y="-786"/>
            <a:ext cx="2356675" cy="6854040"/>
            <a:chOff x="6627813" y="194833"/>
            <a:chExt cx="1952625" cy="5678918"/>
          </a:xfrm>
        </p:grpSpPr>
        <p:sp>
          <p:nvSpPr>
            <p:cNvPr id="492" name="Google Shape;492;p18"/>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3" name="Google Shape;493;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4" name="Google Shape;494;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5" name="Google Shape;495;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6" name="Google Shape;496;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7" name="Google Shape;497;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8" name="Google Shape;498;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9" name="Google Shape;499;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0" name="Google Shape;500;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1" name="Google Shape;501;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2" name="Google Shape;502;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3" name="Google Shape;503;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504" name="Google Shape;504;p18"/>
          <p:cNvSpPr/>
          <p:nvPr/>
        </p:nvSpPr>
        <p:spPr>
          <a:xfrm>
            <a:off x="0"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5" name="Google Shape;505;p1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6" name="Google Shape;506;p18"/>
          <p:cNvSpPr/>
          <p:nvPr/>
        </p:nvSpPr>
        <p:spPr>
          <a:xfrm>
            <a:off x="0" y="-786"/>
            <a:ext cx="12192000" cy="6854038"/>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7" name="Google Shape;507;p18"/>
          <p:cNvSpPr/>
          <p:nvPr/>
        </p:nvSpPr>
        <p:spPr>
          <a:xfrm>
            <a:off x="612047" y="935646"/>
            <a:ext cx="4851190" cy="4968016"/>
          </a:xfrm>
          <a:prstGeom prst="rect">
            <a:avLst/>
          </a:prstGeom>
          <a:solidFill>
            <a:srgbClr val="FFFFFE"/>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08" name="Google Shape;508;p18"/>
          <p:cNvGrpSpPr/>
          <p:nvPr/>
        </p:nvGrpSpPr>
        <p:grpSpPr>
          <a:xfrm>
            <a:off x="6087364" y="228600"/>
            <a:ext cx="2851523" cy="6638625"/>
            <a:chOff x="2487613" y="285750"/>
            <a:chExt cx="2428875" cy="5654676"/>
          </a:xfrm>
        </p:grpSpPr>
        <p:sp>
          <p:nvSpPr>
            <p:cNvPr id="509" name="Google Shape;509;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0" name="Google Shape;510;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1" name="Google Shape;511;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2" name="Google Shape;512;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3" name="Google Shape;513;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4" name="Google Shape;514;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5" name="Google Shape;515;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6" name="Google Shape;516;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7" name="Google Shape;517;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8" name="Google Shape;518;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9" name="Google Shape;519;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0" name="Google Shape;520;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21" name="Google Shape;521;p18"/>
          <p:cNvGrpSpPr/>
          <p:nvPr/>
        </p:nvGrpSpPr>
        <p:grpSpPr>
          <a:xfrm>
            <a:off x="6114579" y="-786"/>
            <a:ext cx="2356675" cy="6854040"/>
            <a:chOff x="6627813" y="194833"/>
            <a:chExt cx="1952625" cy="5678918"/>
          </a:xfrm>
        </p:grpSpPr>
        <p:sp>
          <p:nvSpPr>
            <p:cNvPr id="522" name="Google Shape;522;p18"/>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3" name="Google Shape;523;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4" name="Google Shape;524;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5" name="Google Shape;525;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6" name="Google Shape;526;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7" name="Google Shape;527;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8" name="Google Shape;528;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9" name="Google Shape;529;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0" name="Google Shape;530;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1" name="Google Shape;531;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2" name="Google Shape;532;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3" name="Google Shape;533;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534" name="Google Shape;534;p18"/>
          <p:cNvSpPr txBox="1"/>
          <p:nvPr>
            <p:ph type="title"/>
          </p:nvPr>
        </p:nvSpPr>
        <p:spPr>
          <a:xfrm>
            <a:off x="7199033" y="-921679"/>
            <a:ext cx="4499165" cy="451141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366092"/>
              </a:buClr>
              <a:buSzPts val="3200"/>
              <a:buFont typeface="Century Gothic"/>
              <a:buNone/>
            </a:pPr>
            <a:r>
              <a:rPr b="1" lang="es-CO" sz="3200">
                <a:solidFill>
                  <a:srgbClr val="366092"/>
                </a:solidFill>
              </a:rPr>
              <a:t>VARIACIÓN ESTANDAR CONTACT CENTER -II TRIMESTRE 2024 – 2025</a:t>
            </a:r>
            <a:endParaRPr/>
          </a:p>
        </p:txBody>
      </p:sp>
      <p:sp>
        <p:nvSpPr>
          <p:cNvPr id="535" name="Google Shape;535;p18"/>
          <p:cNvSpPr/>
          <p:nvPr/>
        </p:nvSpPr>
        <p:spPr>
          <a:xfrm>
            <a:off x="6087355"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6" name="Google Shape;536;p18"/>
          <p:cNvSpPr/>
          <p:nvPr/>
        </p:nvSpPr>
        <p:spPr>
          <a:xfrm>
            <a:off x="6087355" y="4322807"/>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Logotipo&#10;&#10;Descripción generada automáticamente" id="537" name="Google Shape;537;p18"/>
          <p:cNvPicPr preferRelativeResize="0"/>
          <p:nvPr/>
        </p:nvPicPr>
        <p:blipFill rotWithShape="1">
          <a:blip r:embed="rId3">
            <a:alphaModFix/>
          </a:blip>
          <a:srcRect b="0" l="0" r="0" t="0"/>
          <a:stretch/>
        </p:blipFill>
        <p:spPr>
          <a:xfrm>
            <a:off x="10559975" y="228600"/>
            <a:ext cx="1219797" cy="439127"/>
          </a:xfrm>
          <a:prstGeom prst="rect">
            <a:avLst/>
          </a:prstGeom>
          <a:noFill/>
          <a:ln>
            <a:noFill/>
          </a:ln>
        </p:spPr>
      </p:pic>
      <p:pic>
        <p:nvPicPr>
          <p:cNvPr descr="Imagen que contiene Texto&#10;&#10;Descripción generada automáticamente" id="538" name="Google Shape;538;p18"/>
          <p:cNvPicPr preferRelativeResize="0"/>
          <p:nvPr/>
        </p:nvPicPr>
        <p:blipFill rotWithShape="1">
          <a:blip r:embed="rId4">
            <a:alphaModFix/>
          </a:blip>
          <a:srcRect b="0" l="0" r="0" t="0"/>
          <a:stretch/>
        </p:blipFill>
        <p:spPr>
          <a:xfrm>
            <a:off x="156563" y="6321538"/>
            <a:ext cx="1907291" cy="536462"/>
          </a:xfrm>
          <a:prstGeom prst="rect">
            <a:avLst/>
          </a:prstGeom>
          <a:noFill/>
          <a:ln>
            <a:noFill/>
          </a:ln>
        </p:spPr>
      </p:pic>
      <p:pic>
        <p:nvPicPr>
          <p:cNvPr id="539" name="Google Shape;539;p18"/>
          <p:cNvPicPr preferRelativeResize="0"/>
          <p:nvPr/>
        </p:nvPicPr>
        <p:blipFill rotWithShape="1">
          <a:blip r:embed="rId5">
            <a:alphaModFix/>
          </a:blip>
          <a:srcRect b="0" l="0" r="0" t="0"/>
          <a:stretch/>
        </p:blipFill>
        <p:spPr>
          <a:xfrm>
            <a:off x="304815" y="1121781"/>
            <a:ext cx="5388864" cy="1490472"/>
          </a:xfrm>
          <a:prstGeom prst="rect">
            <a:avLst/>
          </a:prstGeom>
          <a:noFill/>
          <a:ln>
            <a:noFill/>
          </a:ln>
        </p:spPr>
      </p:pic>
      <p:pic>
        <p:nvPicPr>
          <p:cNvPr id="540" name="Google Shape;540;p18"/>
          <p:cNvPicPr preferRelativeResize="0"/>
          <p:nvPr/>
        </p:nvPicPr>
        <p:blipFill rotWithShape="1">
          <a:blip r:embed="rId6">
            <a:alphaModFix/>
          </a:blip>
          <a:srcRect b="0" l="0" r="0" t="0"/>
          <a:stretch/>
        </p:blipFill>
        <p:spPr>
          <a:xfrm>
            <a:off x="1783590" y="3266740"/>
            <a:ext cx="2824689" cy="2314507"/>
          </a:xfrm>
          <a:prstGeom prst="rect">
            <a:avLst/>
          </a:prstGeom>
          <a:noFill/>
          <a:ln>
            <a:noFill/>
          </a:ln>
        </p:spPr>
      </p:pic>
      <p:pic>
        <p:nvPicPr>
          <p:cNvPr id="541" name="Google Shape;541;p18"/>
          <p:cNvPicPr preferRelativeResize="0"/>
          <p:nvPr/>
        </p:nvPicPr>
        <p:blipFill rotWithShape="1">
          <a:blip r:embed="rId7">
            <a:alphaModFix/>
          </a:blip>
          <a:srcRect b="0" l="0" r="0" t="0"/>
          <a:stretch/>
        </p:blipFill>
        <p:spPr>
          <a:xfrm>
            <a:off x="1260243" y="6037818"/>
            <a:ext cx="5388864" cy="2697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9"/>
          <p:cNvSpPr txBox="1"/>
          <p:nvPr>
            <p:ph type="title"/>
          </p:nvPr>
        </p:nvSpPr>
        <p:spPr>
          <a:xfrm>
            <a:off x="2592925" y="624110"/>
            <a:ext cx="8911687" cy="32266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entury Gothic"/>
              <a:buNone/>
            </a:pPr>
            <a:r>
              <a:rPr b="1" lang="es-CO" sz="3600">
                <a:solidFill>
                  <a:schemeClr val="dk2"/>
                </a:solidFill>
                <a:latin typeface="Century Gothic"/>
                <a:ea typeface="Century Gothic"/>
                <a:cs typeface="Century Gothic"/>
                <a:sym typeface="Century Gothic"/>
              </a:rPr>
              <a:t>MOVIMIENTO GENERAL POR CANAL</a:t>
            </a:r>
            <a:br>
              <a:rPr b="1" lang="es-CO" sz="3600">
                <a:solidFill>
                  <a:schemeClr val="accent1"/>
                </a:solidFill>
                <a:latin typeface="Century Gothic"/>
                <a:ea typeface="Century Gothic"/>
                <a:cs typeface="Century Gothic"/>
                <a:sym typeface="Century Gothic"/>
              </a:rPr>
            </a:br>
            <a:endParaRPr/>
          </a:p>
        </p:txBody>
      </p:sp>
      <p:pic>
        <p:nvPicPr>
          <p:cNvPr descr="Logotipo&#10;&#10;Descripción generada automáticamente" id="547" name="Google Shape;547;p19"/>
          <p:cNvPicPr preferRelativeResize="0"/>
          <p:nvPr/>
        </p:nvPicPr>
        <p:blipFill rotWithShape="1">
          <a:blip r:embed="rId3">
            <a:alphaModFix/>
          </a:blip>
          <a:srcRect b="0" l="0" r="0" t="0"/>
          <a:stretch/>
        </p:blipFill>
        <p:spPr>
          <a:xfrm>
            <a:off x="450559" y="77583"/>
            <a:ext cx="1371397" cy="493703"/>
          </a:xfrm>
          <a:prstGeom prst="rect">
            <a:avLst/>
          </a:prstGeom>
          <a:noFill/>
          <a:ln>
            <a:noFill/>
          </a:ln>
        </p:spPr>
      </p:pic>
      <p:pic>
        <p:nvPicPr>
          <p:cNvPr descr="Imagen que contiene Texto&#10;&#10;Descripción generada automáticamente" id="548" name="Google Shape;548;p19"/>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pic>
        <p:nvPicPr>
          <p:cNvPr id="549" name="Google Shape;549;p19"/>
          <p:cNvPicPr preferRelativeResize="0"/>
          <p:nvPr/>
        </p:nvPicPr>
        <p:blipFill rotWithShape="1">
          <a:blip r:embed="rId5">
            <a:alphaModFix/>
          </a:blip>
          <a:srcRect b="0" l="0" r="0" t="0"/>
          <a:stretch/>
        </p:blipFill>
        <p:spPr>
          <a:xfrm>
            <a:off x="1429893" y="1560608"/>
            <a:ext cx="4894707" cy="1167384"/>
          </a:xfrm>
          <a:prstGeom prst="rect">
            <a:avLst/>
          </a:prstGeom>
          <a:noFill/>
          <a:ln>
            <a:noFill/>
          </a:ln>
        </p:spPr>
      </p:pic>
      <p:pic>
        <p:nvPicPr>
          <p:cNvPr id="550" name="Google Shape;550;p19"/>
          <p:cNvPicPr preferRelativeResize="0"/>
          <p:nvPr/>
        </p:nvPicPr>
        <p:blipFill rotWithShape="1">
          <a:blip r:embed="rId6">
            <a:alphaModFix/>
          </a:blip>
          <a:srcRect b="0" l="0" r="0" t="0"/>
          <a:stretch/>
        </p:blipFill>
        <p:spPr>
          <a:xfrm>
            <a:off x="6582010" y="1182854"/>
            <a:ext cx="3371380" cy="2103302"/>
          </a:xfrm>
          <a:prstGeom prst="rect">
            <a:avLst/>
          </a:prstGeom>
          <a:noFill/>
          <a:ln>
            <a:noFill/>
          </a:ln>
        </p:spPr>
      </p:pic>
      <p:pic>
        <p:nvPicPr>
          <p:cNvPr id="551" name="Google Shape;551;p19"/>
          <p:cNvPicPr preferRelativeResize="0"/>
          <p:nvPr/>
        </p:nvPicPr>
        <p:blipFill rotWithShape="1">
          <a:blip r:embed="rId7">
            <a:alphaModFix/>
          </a:blip>
          <a:srcRect b="0" l="0" r="0" t="0"/>
          <a:stretch/>
        </p:blipFill>
        <p:spPr>
          <a:xfrm>
            <a:off x="5566938" y="4290821"/>
            <a:ext cx="5401524" cy="829128"/>
          </a:xfrm>
          <a:prstGeom prst="rect">
            <a:avLst/>
          </a:prstGeom>
          <a:noFill/>
          <a:ln>
            <a:noFill/>
          </a:ln>
        </p:spPr>
      </p:pic>
      <p:pic>
        <p:nvPicPr>
          <p:cNvPr id="552" name="Google Shape;552;p19"/>
          <p:cNvPicPr preferRelativeResize="0"/>
          <p:nvPr/>
        </p:nvPicPr>
        <p:blipFill rotWithShape="1">
          <a:blip r:embed="rId8">
            <a:alphaModFix/>
          </a:blip>
          <a:srcRect b="0" l="0" r="0" t="0"/>
          <a:stretch/>
        </p:blipFill>
        <p:spPr>
          <a:xfrm>
            <a:off x="1691502" y="3717156"/>
            <a:ext cx="3170195" cy="2078916"/>
          </a:xfrm>
          <a:prstGeom prst="rect">
            <a:avLst/>
          </a:prstGeom>
          <a:noFill/>
          <a:ln>
            <a:noFill/>
          </a:ln>
        </p:spPr>
      </p:pic>
      <p:pic>
        <p:nvPicPr>
          <p:cNvPr id="553" name="Google Shape;553;p19"/>
          <p:cNvPicPr preferRelativeResize="0"/>
          <p:nvPr/>
        </p:nvPicPr>
        <p:blipFill rotWithShape="1">
          <a:blip r:embed="rId9">
            <a:alphaModFix/>
          </a:blip>
          <a:srcRect b="0" l="0" r="0" t="0"/>
          <a:stretch/>
        </p:blipFill>
        <p:spPr>
          <a:xfrm>
            <a:off x="1659437" y="2509607"/>
            <a:ext cx="5389331" cy="274344"/>
          </a:xfrm>
          <a:prstGeom prst="rect">
            <a:avLst/>
          </a:prstGeom>
          <a:noFill/>
          <a:ln>
            <a:noFill/>
          </a:ln>
        </p:spPr>
      </p:pic>
      <p:pic>
        <p:nvPicPr>
          <p:cNvPr id="554" name="Google Shape;554;p19"/>
          <p:cNvPicPr preferRelativeResize="0"/>
          <p:nvPr/>
        </p:nvPicPr>
        <p:blipFill rotWithShape="1">
          <a:blip r:embed="rId9">
            <a:alphaModFix/>
          </a:blip>
          <a:srcRect b="0" l="0" r="0" t="0"/>
          <a:stretch/>
        </p:blipFill>
        <p:spPr>
          <a:xfrm>
            <a:off x="5661077" y="5193640"/>
            <a:ext cx="5389331" cy="2743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217" name="Shape 217"/>
        <p:cNvGrpSpPr/>
        <p:nvPr/>
      </p:nvGrpSpPr>
      <p:grpSpPr>
        <a:xfrm>
          <a:off x="0" y="0"/>
          <a:ext cx="0" cy="0"/>
          <a:chOff x="0" y="0"/>
          <a:chExt cx="0" cy="0"/>
        </a:xfrm>
      </p:grpSpPr>
      <p:sp>
        <p:nvSpPr>
          <p:cNvPr id="218" name="Google Shape;218;p2"/>
          <p:cNvSpPr/>
          <p:nvPr/>
        </p:nvSpPr>
        <p:spPr>
          <a:xfrm>
            <a:off x="2" y="0"/>
            <a:ext cx="12191998"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9" name="Google Shape;219;p2"/>
          <p:cNvSpPr txBox="1"/>
          <p:nvPr>
            <p:ph type="title"/>
          </p:nvPr>
        </p:nvSpPr>
        <p:spPr>
          <a:xfrm>
            <a:off x="3373062" y="624110"/>
            <a:ext cx="8131550"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893C6"/>
              </a:buClr>
              <a:buSzPts val="3600"/>
              <a:buFont typeface="Microsoft Yahei"/>
              <a:buNone/>
            </a:pPr>
            <a:r>
              <a:rPr b="1" lang="es-CO">
                <a:latin typeface="Microsoft Yahei"/>
                <a:ea typeface="Microsoft Yahei"/>
                <a:cs typeface="Microsoft Yahei"/>
                <a:sym typeface="Microsoft Yahei"/>
              </a:rPr>
              <a:t> </a:t>
            </a:r>
            <a:r>
              <a:rPr b="1" lang="es-CO">
                <a:solidFill>
                  <a:srgbClr val="366092"/>
                </a:solidFill>
                <a:latin typeface="Microsoft Yahei"/>
                <a:ea typeface="Microsoft Yahei"/>
                <a:cs typeface="Microsoft Yahei"/>
                <a:sym typeface="Microsoft Yahei"/>
              </a:rPr>
              <a:t>CONTENIDO</a:t>
            </a:r>
            <a:endParaRPr>
              <a:solidFill>
                <a:srgbClr val="366092"/>
              </a:solidFill>
            </a:endParaRPr>
          </a:p>
        </p:txBody>
      </p:sp>
      <p:sp>
        <p:nvSpPr>
          <p:cNvPr id="220" name="Google Shape;220;p2"/>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21" name="Google Shape;221;p2"/>
          <p:cNvGrpSpPr/>
          <p:nvPr/>
        </p:nvGrpSpPr>
        <p:grpSpPr>
          <a:xfrm>
            <a:off x="9" y="228600"/>
            <a:ext cx="2851523" cy="6638625"/>
            <a:chOff x="2487613" y="285750"/>
            <a:chExt cx="2428875" cy="5654676"/>
          </a:xfrm>
        </p:grpSpPr>
        <p:sp>
          <p:nvSpPr>
            <p:cNvPr id="222" name="Google Shape;222;p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3" name="Google Shape;223;p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4" name="Google Shape;224;p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5" name="Google Shape;225;p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6" name="Google Shape;226;p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7" name="Google Shape;227;p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8" name="Google Shape;228;p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9" name="Google Shape;229;p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0" name="Google Shape;230;p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1" name="Google Shape;231;p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2" name="Google Shape;232;p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3" name="Google Shape;233;p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234" name="Google Shape;234;p2"/>
          <p:cNvGrpSpPr/>
          <p:nvPr/>
        </p:nvGrpSpPr>
        <p:grpSpPr>
          <a:xfrm>
            <a:off x="27224" y="-786"/>
            <a:ext cx="2356675" cy="6854040"/>
            <a:chOff x="6627813" y="194833"/>
            <a:chExt cx="1952625" cy="5678918"/>
          </a:xfrm>
        </p:grpSpPr>
        <p:sp>
          <p:nvSpPr>
            <p:cNvPr id="235" name="Google Shape;235;p2"/>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6" name="Google Shape;236;p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7" name="Google Shape;237;p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8" name="Google Shape;238;p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9" name="Google Shape;239;p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0" name="Google Shape;240;p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1" name="Google Shape;241;p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2" name="Google Shape;242;p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3" name="Google Shape;243;p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4" name="Google Shape;244;p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5" name="Google Shape;245;p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6" name="Google Shape;246;p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247" name="Google Shape;247;p2"/>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8" name="Google Shape;248;p2"/>
          <p:cNvSpPr txBox="1"/>
          <p:nvPr>
            <p:ph idx="1" type="body"/>
          </p:nvPr>
        </p:nvSpPr>
        <p:spPr>
          <a:xfrm>
            <a:off x="3373062" y="2133600"/>
            <a:ext cx="8131550" cy="3777622"/>
          </a:xfrm>
          <a:prstGeom prst="rect">
            <a:avLst/>
          </a:prstGeom>
          <a:noFill/>
          <a:ln>
            <a:noFill/>
          </a:ln>
        </p:spPr>
        <p:txBody>
          <a:bodyPr anchorCtr="0" anchor="t" bIns="45700" lIns="91425" spcFirstLastPara="1" rIns="91425" wrap="square" tIns="45700">
            <a:normAutofit fontScale="47500" lnSpcReduction="20000"/>
          </a:bodyPr>
          <a:lstStyle/>
          <a:p>
            <a:pPr indent="-245745" lvl="0" marL="342900" rtl="0" algn="l">
              <a:spcBef>
                <a:spcPts val="0"/>
              </a:spcBef>
              <a:spcAft>
                <a:spcPts val="0"/>
              </a:spcAft>
              <a:buSzPct val="100000"/>
              <a:buNone/>
            </a:pPr>
            <a:r>
              <a:t/>
            </a:r>
            <a:endParaRPr/>
          </a:p>
          <a:p>
            <a:pPr indent="-300037" lvl="0" marL="342900" rtl="0" algn="l">
              <a:spcBef>
                <a:spcPts val="1000"/>
              </a:spcBef>
              <a:spcAft>
                <a:spcPts val="0"/>
              </a:spcAft>
              <a:buSzPct val="100000"/>
              <a:buChar char="🠶"/>
            </a:pPr>
            <a:r>
              <a:rPr b="1" lang="es-CO" sz="1800">
                <a:latin typeface="Arial"/>
                <a:ea typeface="Arial"/>
                <a:cs typeface="Arial"/>
                <a:sym typeface="Arial"/>
              </a:rPr>
              <a:t>1-Tendencia de los Requerimientos</a:t>
            </a:r>
            <a:endParaRPr sz="1800">
              <a:latin typeface="Arial"/>
              <a:ea typeface="Arial"/>
              <a:cs typeface="Arial"/>
              <a:sym typeface="Arial"/>
            </a:endParaRPr>
          </a:p>
          <a:p>
            <a:pPr indent="-300037" lvl="0" marL="342900" rtl="0" algn="l">
              <a:spcBef>
                <a:spcPts val="1000"/>
              </a:spcBef>
              <a:spcAft>
                <a:spcPts val="0"/>
              </a:spcAft>
              <a:buSzPct val="100000"/>
              <a:buChar char="🠶"/>
            </a:pPr>
            <a:r>
              <a:rPr b="1" lang="es-CO" sz="1800">
                <a:latin typeface="Arial"/>
                <a:ea typeface="Arial"/>
                <a:cs typeface="Arial"/>
                <a:sym typeface="Arial"/>
              </a:rPr>
              <a:t>2- Distribución por Unidad y UIS</a:t>
            </a:r>
            <a:endParaRPr/>
          </a:p>
          <a:p>
            <a:pPr indent="-300037" lvl="0" marL="342900" rtl="0" algn="l">
              <a:spcBef>
                <a:spcPts val="1000"/>
              </a:spcBef>
              <a:spcAft>
                <a:spcPts val="0"/>
              </a:spcAft>
              <a:buSzPct val="100000"/>
              <a:buChar char="🠶"/>
            </a:pPr>
            <a:r>
              <a:rPr b="1" lang="es-CO" sz="1800">
                <a:latin typeface="Arial"/>
                <a:ea typeface="Arial"/>
                <a:cs typeface="Arial"/>
                <a:sym typeface="Arial"/>
              </a:rPr>
              <a:t>3</a:t>
            </a:r>
            <a:r>
              <a:rPr lang="es-CO" sz="1800">
                <a:latin typeface="Arial"/>
                <a:ea typeface="Arial"/>
                <a:cs typeface="Arial"/>
                <a:sym typeface="Arial"/>
              </a:rPr>
              <a:t>-  </a:t>
            </a:r>
            <a:r>
              <a:rPr b="1" lang="es-CO" sz="1800">
                <a:latin typeface="Arial"/>
                <a:ea typeface="Arial"/>
                <a:cs typeface="Arial"/>
                <a:sym typeface="Arial"/>
              </a:rPr>
              <a:t>Áreas con mayor Inconformidad </a:t>
            </a:r>
            <a:endParaRPr/>
          </a:p>
          <a:p>
            <a:pPr indent="-300037" lvl="0" marL="342900" rtl="0" algn="l">
              <a:spcBef>
                <a:spcPts val="1000"/>
              </a:spcBef>
              <a:spcAft>
                <a:spcPts val="0"/>
              </a:spcAft>
              <a:buSzPct val="100000"/>
              <a:buChar char="🠶"/>
            </a:pPr>
            <a:r>
              <a:rPr lang="es-CO" sz="1800">
                <a:latin typeface="Arial"/>
                <a:ea typeface="Arial"/>
                <a:cs typeface="Arial"/>
                <a:sym typeface="Arial"/>
              </a:rPr>
              <a:t>3.1-Quejas recurrentes</a:t>
            </a:r>
            <a:endParaRPr/>
          </a:p>
          <a:p>
            <a:pPr indent="-300037" lvl="0" marL="342900" rtl="0" algn="l">
              <a:spcBef>
                <a:spcPts val="1000"/>
              </a:spcBef>
              <a:spcAft>
                <a:spcPts val="0"/>
              </a:spcAft>
              <a:buSzPct val="100000"/>
              <a:buChar char="🠶"/>
            </a:pPr>
            <a:r>
              <a:rPr lang="es-CO" sz="1800">
                <a:latin typeface="Arial"/>
                <a:ea typeface="Arial"/>
                <a:cs typeface="Arial"/>
                <a:sym typeface="Arial"/>
              </a:rPr>
              <a:t>3.2-Reclamos recurrentes</a:t>
            </a:r>
            <a:endParaRPr/>
          </a:p>
          <a:p>
            <a:pPr indent="-300037" lvl="0" marL="342900" rtl="0" algn="l">
              <a:spcBef>
                <a:spcPts val="1000"/>
              </a:spcBef>
              <a:spcAft>
                <a:spcPts val="0"/>
              </a:spcAft>
              <a:buSzPct val="100000"/>
              <a:buChar char="🠶"/>
            </a:pPr>
            <a:r>
              <a:rPr lang="es-CO" sz="1800">
                <a:latin typeface="Arial"/>
                <a:ea typeface="Arial"/>
                <a:cs typeface="Arial"/>
                <a:sym typeface="Arial"/>
              </a:rPr>
              <a:t>3.3-Solicitudes recurrentes</a:t>
            </a:r>
            <a:endParaRPr sz="1800">
              <a:latin typeface="Arial"/>
              <a:ea typeface="Arial"/>
              <a:cs typeface="Arial"/>
              <a:sym typeface="Arial"/>
            </a:endParaRPr>
          </a:p>
          <a:p>
            <a:pPr indent="-300037" lvl="0" marL="342900" rtl="0" algn="l">
              <a:spcBef>
                <a:spcPts val="1000"/>
              </a:spcBef>
              <a:spcAft>
                <a:spcPts val="0"/>
              </a:spcAft>
              <a:buSzPct val="100000"/>
              <a:buChar char="🠶"/>
            </a:pPr>
            <a:r>
              <a:rPr b="1" lang="es-CO" sz="1800">
                <a:latin typeface="Arial"/>
                <a:ea typeface="Arial"/>
                <a:cs typeface="Arial"/>
                <a:sym typeface="Arial"/>
              </a:rPr>
              <a:t>4</a:t>
            </a:r>
            <a:r>
              <a:rPr lang="es-CO" sz="1800">
                <a:latin typeface="Arial"/>
                <a:ea typeface="Arial"/>
                <a:cs typeface="Arial"/>
                <a:sym typeface="Arial"/>
              </a:rPr>
              <a:t>- </a:t>
            </a:r>
            <a:r>
              <a:rPr b="1" lang="es-CO" sz="1800">
                <a:latin typeface="Arial"/>
                <a:ea typeface="Arial"/>
                <a:cs typeface="Arial"/>
                <a:sym typeface="Arial"/>
              </a:rPr>
              <a:t>Canales de Atención</a:t>
            </a:r>
            <a:endParaRPr/>
          </a:p>
          <a:p>
            <a:pPr indent="-300037" lvl="0" marL="342900" rtl="0" algn="l">
              <a:spcBef>
                <a:spcPts val="1000"/>
              </a:spcBef>
              <a:spcAft>
                <a:spcPts val="0"/>
              </a:spcAft>
              <a:buSzPct val="100000"/>
              <a:buChar char="🠶"/>
            </a:pPr>
            <a:r>
              <a:rPr b="1" lang="es-CO" sz="1800">
                <a:latin typeface="Arial"/>
                <a:ea typeface="Arial"/>
                <a:cs typeface="Arial"/>
                <a:sym typeface="Arial"/>
              </a:rPr>
              <a:t>5- Factores que afectan la eficiencia en Canales</a:t>
            </a:r>
            <a:endParaRPr/>
          </a:p>
          <a:p>
            <a:pPr indent="-300037" lvl="0" marL="342900" rtl="0" algn="l">
              <a:spcBef>
                <a:spcPts val="1000"/>
              </a:spcBef>
              <a:spcAft>
                <a:spcPts val="0"/>
              </a:spcAft>
              <a:buSzPct val="100000"/>
              <a:buChar char="🠶"/>
            </a:pPr>
            <a:r>
              <a:rPr b="1" lang="es-CO" sz="1800">
                <a:latin typeface="Arial"/>
                <a:ea typeface="Arial"/>
                <a:cs typeface="Arial"/>
                <a:sym typeface="Arial"/>
              </a:rPr>
              <a:t>6</a:t>
            </a:r>
            <a:r>
              <a:rPr b="1" lang="es-CO">
                <a:latin typeface="Arial"/>
                <a:ea typeface="Arial"/>
                <a:cs typeface="Arial"/>
                <a:sym typeface="Arial"/>
              </a:rPr>
              <a:t>-</a:t>
            </a:r>
            <a:r>
              <a:rPr b="1" lang="es-CO" sz="1800">
                <a:latin typeface="Arial"/>
                <a:ea typeface="Arial"/>
                <a:cs typeface="Arial"/>
                <a:sym typeface="Arial"/>
              </a:rPr>
              <a:t>Respuesta y Oportunidad en la Atención</a:t>
            </a:r>
            <a:endParaRPr/>
          </a:p>
          <a:p>
            <a:pPr indent="-300037" lvl="0" marL="342900" rtl="0" algn="l">
              <a:spcBef>
                <a:spcPts val="1000"/>
              </a:spcBef>
              <a:spcAft>
                <a:spcPts val="0"/>
              </a:spcAft>
              <a:buSzPct val="100000"/>
              <a:buChar char="🠶"/>
            </a:pPr>
            <a:r>
              <a:rPr b="1" lang="es-CO" sz="1800">
                <a:latin typeface="Arial"/>
                <a:ea typeface="Arial"/>
                <a:cs typeface="Arial"/>
                <a:sym typeface="Arial"/>
              </a:rPr>
              <a:t>7- Calidad en la Respuesta</a:t>
            </a:r>
            <a:endParaRPr sz="2642"/>
          </a:p>
          <a:p>
            <a:pPr indent="-300037" lvl="0" marL="342900" rtl="0" algn="l">
              <a:spcBef>
                <a:spcPts val="1000"/>
              </a:spcBef>
              <a:spcAft>
                <a:spcPts val="0"/>
              </a:spcAft>
              <a:buSzPct val="100000"/>
              <a:buChar char="🠶"/>
            </a:pPr>
            <a:r>
              <a:rPr b="1" lang="es-CO" sz="1800">
                <a:latin typeface="Arial"/>
                <a:ea typeface="Arial"/>
                <a:cs typeface="Arial"/>
                <a:sym typeface="Arial"/>
              </a:rPr>
              <a:t>8-Seguimiento y Control</a:t>
            </a:r>
            <a:endParaRPr/>
          </a:p>
          <a:p>
            <a:pPr indent="-245745" lvl="0" marL="342900" rtl="0" algn="l">
              <a:spcBef>
                <a:spcPts val="1000"/>
              </a:spcBef>
              <a:spcAft>
                <a:spcPts val="0"/>
              </a:spcAft>
              <a:buSzPct val="100000"/>
              <a:buNone/>
            </a:pPr>
            <a:r>
              <a:t/>
            </a:r>
            <a:endParaRPr/>
          </a:p>
          <a:p>
            <a:pPr indent="-245745" lvl="0" marL="342900" rtl="0" algn="l">
              <a:spcBef>
                <a:spcPts val="1000"/>
              </a:spcBef>
              <a:spcAft>
                <a:spcPts val="0"/>
              </a:spcAft>
              <a:buSzPct val="100000"/>
              <a:buNone/>
            </a:pPr>
            <a:r>
              <a:t/>
            </a:r>
            <a:endParaRPr/>
          </a:p>
          <a:p>
            <a:pPr indent="-245745" lvl="0" marL="342900" rtl="0" algn="l">
              <a:spcBef>
                <a:spcPts val="1000"/>
              </a:spcBef>
              <a:spcAft>
                <a:spcPts val="0"/>
              </a:spcAft>
              <a:buSzPct val="100000"/>
              <a:buNone/>
            </a:pPr>
            <a:r>
              <a:t/>
            </a:r>
            <a:endParaRPr/>
          </a:p>
          <a:p>
            <a:pPr indent="-245745" lvl="0" marL="342900" rtl="0" algn="l">
              <a:spcBef>
                <a:spcPts val="1000"/>
              </a:spcBef>
              <a:spcAft>
                <a:spcPts val="0"/>
              </a:spcAft>
              <a:buSzPct val="100000"/>
              <a:buNone/>
            </a:pPr>
            <a:r>
              <a:t/>
            </a:r>
            <a:endParaRPr/>
          </a:p>
        </p:txBody>
      </p:sp>
      <p:pic>
        <p:nvPicPr>
          <p:cNvPr descr="Logotipo&#10;&#10;Descripción generada automáticamente" id="249" name="Google Shape;249;p2"/>
          <p:cNvPicPr preferRelativeResize="0"/>
          <p:nvPr/>
        </p:nvPicPr>
        <p:blipFill rotWithShape="1">
          <a:blip r:embed="rId3">
            <a:alphaModFix/>
          </a:blip>
          <a:srcRect b="0" l="0" r="0" t="0"/>
          <a:stretch/>
        </p:blipFill>
        <p:spPr>
          <a:xfrm>
            <a:off x="10408375" y="174024"/>
            <a:ext cx="1371397" cy="493703"/>
          </a:xfrm>
          <a:prstGeom prst="rect">
            <a:avLst/>
          </a:prstGeom>
          <a:noFill/>
          <a:ln>
            <a:noFill/>
          </a:ln>
        </p:spPr>
      </p:pic>
      <p:pic>
        <p:nvPicPr>
          <p:cNvPr descr="Imagen que contiene Texto&#10;&#10;Descripción generada automáticamente" id="250" name="Google Shape;250;p2"/>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sp>
        <p:nvSpPr>
          <p:cNvPr id="251" name="Google Shape;251;p2"/>
          <p:cNvSpPr txBox="1"/>
          <p:nvPr/>
        </p:nvSpPr>
        <p:spPr>
          <a:xfrm>
            <a:off x="-2082546" y="3041380"/>
            <a:ext cx="6094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0"/>
          <p:cNvSpPr txBox="1"/>
          <p:nvPr>
            <p:ph type="title"/>
          </p:nvPr>
        </p:nvSpPr>
        <p:spPr>
          <a:xfrm>
            <a:off x="2592925" y="624110"/>
            <a:ext cx="8911687" cy="32266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entury Gothic"/>
              <a:buNone/>
            </a:pPr>
            <a:r>
              <a:rPr b="1" lang="es-CO" sz="3600">
                <a:solidFill>
                  <a:schemeClr val="dk2"/>
                </a:solidFill>
                <a:latin typeface="Century Gothic"/>
                <a:ea typeface="Century Gothic"/>
                <a:cs typeface="Century Gothic"/>
                <a:sym typeface="Century Gothic"/>
              </a:rPr>
              <a:t>MOVIMIENTO GENERAL POR CANAL</a:t>
            </a:r>
            <a:br>
              <a:rPr b="1" lang="es-CO" sz="3600">
                <a:solidFill>
                  <a:schemeClr val="accent1"/>
                </a:solidFill>
                <a:latin typeface="Century Gothic"/>
                <a:ea typeface="Century Gothic"/>
                <a:cs typeface="Century Gothic"/>
                <a:sym typeface="Century Gothic"/>
              </a:rPr>
            </a:br>
            <a:endParaRPr/>
          </a:p>
        </p:txBody>
      </p:sp>
      <p:pic>
        <p:nvPicPr>
          <p:cNvPr descr="Logotipo&#10;&#10;Descripción generada automáticamente" id="560" name="Google Shape;560;p20"/>
          <p:cNvPicPr preferRelativeResize="0"/>
          <p:nvPr/>
        </p:nvPicPr>
        <p:blipFill rotWithShape="1">
          <a:blip r:embed="rId3">
            <a:alphaModFix/>
          </a:blip>
          <a:srcRect b="0" l="0" r="0" t="0"/>
          <a:stretch/>
        </p:blipFill>
        <p:spPr>
          <a:xfrm>
            <a:off x="450559" y="77583"/>
            <a:ext cx="1371397" cy="493703"/>
          </a:xfrm>
          <a:prstGeom prst="rect">
            <a:avLst/>
          </a:prstGeom>
          <a:noFill/>
          <a:ln>
            <a:noFill/>
          </a:ln>
        </p:spPr>
      </p:pic>
      <p:pic>
        <p:nvPicPr>
          <p:cNvPr descr="Imagen que contiene Texto&#10;&#10;Descripción generada automáticamente" id="561" name="Google Shape;561;p20"/>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pic>
        <p:nvPicPr>
          <p:cNvPr id="562" name="Google Shape;562;p20"/>
          <p:cNvPicPr preferRelativeResize="0"/>
          <p:nvPr/>
        </p:nvPicPr>
        <p:blipFill rotWithShape="1">
          <a:blip r:embed="rId5">
            <a:alphaModFix/>
          </a:blip>
          <a:srcRect b="0" l="0" r="0" t="0"/>
          <a:stretch/>
        </p:blipFill>
        <p:spPr>
          <a:xfrm>
            <a:off x="3506343" y="1633764"/>
            <a:ext cx="5388864" cy="1275588"/>
          </a:xfrm>
          <a:prstGeom prst="rect">
            <a:avLst/>
          </a:prstGeom>
          <a:noFill/>
          <a:ln>
            <a:noFill/>
          </a:ln>
        </p:spPr>
      </p:pic>
      <p:pic>
        <p:nvPicPr>
          <p:cNvPr id="563" name="Google Shape;563;p20"/>
          <p:cNvPicPr preferRelativeResize="0"/>
          <p:nvPr/>
        </p:nvPicPr>
        <p:blipFill rotWithShape="1">
          <a:blip r:embed="rId6">
            <a:alphaModFix/>
          </a:blip>
          <a:srcRect b="0" l="0" r="0" t="0"/>
          <a:stretch/>
        </p:blipFill>
        <p:spPr>
          <a:xfrm>
            <a:off x="3658195" y="3682654"/>
            <a:ext cx="4903637" cy="2622896"/>
          </a:xfrm>
          <a:prstGeom prst="rect">
            <a:avLst/>
          </a:prstGeom>
          <a:noFill/>
          <a:ln>
            <a:noFill/>
          </a:ln>
        </p:spPr>
      </p:pic>
      <p:pic>
        <p:nvPicPr>
          <p:cNvPr id="564" name="Google Shape;564;p20"/>
          <p:cNvPicPr preferRelativeResize="0"/>
          <p:nvPr/>
        </p:nvPicPr>
        <p:blipFill rotWithShape="1">
          <a:blip r:embed="rId7">
            <a:alphaModFix/>
          </a:blip>
          <a:srcRect b="0" l="0" r="0" t="0"/>
          <a:stretch/>
        </p:blipFill>
        <p:spPr>
          <a:xfrm>
            <a:off x="3849009" y="2635008"/>
            <a:ext cx="5389331" cy="2743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568" name="Shape 568"/>
        <p:cNvGrpSpPr/>
        <p:nvPr/>
      </p:nvGrpSpPr>
      <p:grpSpPr>
        <a:xfrm>
          <a:off x="0" y="0"/>
          <a:ext cx="0" cy="0"/>
          <a:chOff x="0" y="0"/>
          <a:chExt cx="0" cy="0"/>
        </a:xfrm>
      </p:grpSpPr>
      <p:sp>
        <p:nvSpPr>
          <p:cNvPr id="569" name="Google Shape;569;p21"/>
          <p:cNvSpPr/>
          <p:nvPr/>
        </p:nvSpPr>
        <p:spPr>
          <a:xfrm>
            <a:off x="2" y="0"/>
            <a:ext cx="12191998"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0" name="Google Shape;570;p21"/>
          <p:cNvSpPr txBox="1"/>
          <p:nvPr>
            <p:ph type="title"/>
          </p:nvPr>
        </p:nvSpPr>
        <p:spPr>
          <a:xfrm>
            <a:off x="3373062" y="624110"/>
            <a:ext cx="8131550"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4000"/>
              <a:buFont typeface="Candara"/>
              <a:buNone/>
            </a:pPr>
            <a:r>
              <a:rPr b="1" lang="es-CO" sz="4000">
                <a:solidFill>
                  <a:schemeClr val="dk2"/>
                </a:solidFill>
                <a:latin typeface="Candara"/>
                <a:ea typeface="Candara"/>
                <a:cs typeface="Candara"/>
                <a:sym typeface="Candara"/>
              </a:rPr>
              <a:t>Campañas Llamadas Outbound</a:t>
            </a:r>
            <a:endParaRPr/>
          </a:p>
        </p:txBody>
      </p:sp>
      <p:sp>
        <p:nvSpPr>
          <p:cNvPr id="571" name="Google Shape;571;p21"/>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72" name="Google Shape;572;p21"/>
          <p:cNvGrpSpPr/>
          <p:nvPr/>
        </p:nvGrpSpPr>
        <p:grpSpPr>
          <a:xfrm>
            <a:off x="9" y="228600"/>
            <a:ext cx="2851523" cy="6638625"/>
            <a:chOff x="2487613" y="285750"/>
            <a:chExt cx="2428875" cy="5654676"/>
          </a:xfrm>
        </p:grpSpPr>
        <p:sp>
          <p:nvSpPr>
            <p:cNvPr id="573" name="Google Shape;573;p2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4" name="Google Shape;574;p2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5" name="Google Shape;575;p2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6" name="Google Shape;576;p2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7" name="Google Shape;577;p2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8" name="Google Shape;578;p2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79" name="Google Shape;579;p2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0" name="Google Shape;580;p2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1" name="Google Shape;581;p2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2" name="Google Shape;582;p2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3" name="Google Shape;583;p2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4" name="Google Shape;584;p2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85" name="Google Shape;585;p21"/>
          <p:cNvGrpSpPr/>
          <p:nvPr/>
        </p:nvGrpSpPr>
        <p:grpSpPr>
          <a:xfrm>
            <a:off x="27224" y="-786"/>
            <a:ext cx="2356675" cy="6854040"/>
            <a:chOff x="6627813" y="194833"/>
            <a:chExt cx="1952625" cy="5678918"/>
          </a:xfrm>
        </p:grpSpPr>
        <p:sp>
          <p:nvSpPr>
            <p:cNvPr id="586" name="Google Shape;586;p2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7" name="Google Shape;587;p2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8" name="Google Shape;588;p2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9" name="Google Shape;589;p2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0" name="Google Shape;590;p2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1" name="Google Shape;591;p2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2" name="Google Shape;592;p2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3" name="Google Shape;593;p2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4" name="Google Shape;594;p2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5" name="Google Shape;595;p2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6" name="Google Shape;596;p2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7" name="Google Shape;597;p2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598" name="Google Shape;598;p21"/>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Logotipo&#10;&#10;Descripción generada automáticamente" id="599" name="Google Shape;599;p21"/>
          <p:cNvPicPr preferRelativeResize="0"/>
          <p:nvPr/>
        </p:nvPicPr>
        <p:blipFill rotWithShape="1">
          <a:blip r:embed="rId3">
            <a:alphaModFix/>
          </a:blip>
          <a:srcRect b="0" l="0" r="0" t="0"/>
          <a:stretch/>
        </p:blipFill>
        <p:spPr>
          <a:xfrm>
            <a:off x="10561320" y="193419"/>
            <a:ext cx="1141453" cy="410923"/>
          </a:xfrm>
          <a:prstGeom prst="rect">
            <a:avLst/>
          </a:prstGeom>
          <a:noFill/>
          <a:ln>
            <a:noFill/>
          </a:ln>
        </p:spPr>
      </p:pic>
      <p:pic>
        <p:nvPicPr>
          <p:cNvPr descr="Imagen que contiene Texto&#10;&#10;Descripción generada automáticamente" id="600" name="Google Shape;600;p21"/>
          <p:cNvPicPr preferRelativeResize="0"/>
          <p:nvPr/>
        </p:nvPicPr>
        <p:blipFill rotWithShape="1">
          <a:blip r:embed="rId4">
            <a:alphaModFix/>
          </a:blip>
          <a:srcRect b="0" l="0" r="0" t="0"/>
          <a:stretch/>
        </p:blipFill>
        <p:spPr>
          <a:xfrm>
            <a:off x="9872481" y="6300031"/>
            <a:ext cx="1907291" cy="536462"/>
          </a:xfrm>
          <a:prstGeom prst="rect">
            <a:avLst/>
          </a:prstGeom>
          <a:noFill/>
          <a:ln>
            <a:noFill/>
          </a:ln>
        </p:spPr>
      </p:pic>
      <p:graphicFrame>
        <p:nvGraphicFramePr>
          <p:cNvPr id="601" name="Google Shape;601;p21"/>
          <p:cNvGraphicFramePr/>
          <p:nvPr/>
        </p:nvGraphicFramePr>
        <p:xfrm>
          <a:off x="4061460" y="1523672"/>
          <a:ext cx="3000000" cy="3000000"/>
        </p:xfrm>
        <a:graphic>
          <a:graphicData uri="http://schemas.openxmlformats.org/drawingml/2006/table">
            <a:tbl>
              <a:tblPr bandRow="1" firstCol="1" firstRow="1">
                <a:noFill/>
                <a:tableStyleId>{6D25B2DF-1CD0-4E0F-B600-D5FACF7B875F}</a:tableStyleId>
              </a:tblPr>
              <a:tblGrid>
                <a:gridCol w="2143575"/>
                <a:gridCol w="606550"/>
                <a:gridCol w="591300"/>
                <a:gridCol w="894900"/>
                <a:gridCol w="1753600"/>
              </a:tblGrid>
              <a:tr h="167000">
                <a:tc gridSpan="5">
                  <a:txBody>
                    <a:bodyPr/>
                    <a:lstStyle/>
                    <a:p>
                      <a:pPr indent="0" lvl="0" marL="0" marR="0" rtl="0" algn="ctr">
                        <a:lnSpc>
                          <a:spcPct val="107000"/>
                        </a:lnSpc>
                        <a:spcBef>
                          <a:spcPts val="0"/>
                        </a:spcBef>
                        <a:spcAft>
                          <a:spcPts val="0"/>
                        </a:spcAft>
                        <a:buClr>
                          <a:schemeClr val="dk1"/>
                        </a:buClr>
                        <a:buSzPts val="1200"/>
                        <a:buFont typeface="Century Gothic"/>
                        <a:buNone/>
                      </a:pPr>
                      <a:r>
                        <a:rPr lang="es-CO" sz="1200" u="none" cap="none" strike="noStrike"/>
                        <a:t>CAMPAÑAS SALIENTES</a:t>
                      </a:r>
                      <a:endParaRPr sz="1100" u="none" cap="none" strike="noStrike">
                        <a:latin typeface="Calibri"/>
                        <a:ea typeface="Calibri"/>
                        <a:cs typeface="Calibri"/>
                        <a:sym typeface="Calibri"/>
                      </a:endParaRPr>
                    </a:p>
                  </a:txBody>
                  <a:tcPr marT="0" marB="0" marR="44450" marL="44450" anchor="ctr"/>
                </a:tc>
                <a:tc hMerge="1"/>
                <a:tc hMerge="1"/>
                <a:tc hMerge="1"/>
                <a:tc hMerge="1"/>
              </a:tr>
              <a:tr h="317500">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CAMPAÑA </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CONTACTO EXITOSO</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POBLACIÓN</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CANAL DE CONTACTO</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DESCRIPCIÓN DE CAMPAÑAS</a:t>
                      </a:r>
                      <a:endParaRPr sz="1100" u="none" cap="none" strike="noStrike">
                        <a:latin typeface="Calibri"/>
                        <a:ea typeface="Calibri"/>
                        <a:cs typeface="Calibri"/>
                        <a:sym typeface="Calibri"/>
                      </a:endParaRPr>
                    </a:p>
                  </a:txBody>
                  <a:tcPr marT="0" marB="0" marR="44450" marL="44450" anchor="ctr"/>
                </a:tc>
              </a:tr>
              <a:tr h="669300">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Cuotas_Prescribir_Abril_2025</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4</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35</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TELEFONICO</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De la  oficina de Tesorería, se realizó campaña para clientes que tienen cuotas de subsidio pendientes por reclamar con el giro de subsidio de abril 2025</a:t>
                      </a:r>
                      <a:endParaRPr sz="1100" u="none" cap="none" strike="noStrike">
                        <a:latin typeface="Calibri"/>
                        <a:ea typeface="Calibri"/>
                        <a:cs typeface="Calibri"/>
                        <a:sym typeface="Calibri"/>
                      </a:endParaRPr>
                    </a:p>
                  </a:txBody>
                  <a:tcPr marT="0" marB="0" marR="44450" marL="44450" anchor="ctr"/>
                </a:tc>
              </a:tr>
              <a:tr h="669300">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Cuotas_Prescribir_Mayo_2025</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5</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30</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TELEFONICO</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De la  oficina de Tesorería, se realizó campaña para clientes que tienen cuotas de subsidio pendientes por reclamar con el giro de subsidio de mayo 2025</a:t>
                      </a:r>
                      <a:endParaRPr sz="1100" u="none" cap="none" strike="noStrike">
                        <a:latin typeface="Calibri"/>
                        <a:ea typeface="Calibri"/>
                        <a:cs typeface="Calibri"/>
                        <a:sym typeface="Calibri"/>
                      </a:endParaRPr>
                    </a:p>
                  </a:txBody>
                  <a:tcPr marT="0" marB="0" marR="44450" marL="44450" anchor="ctr"/>
                </a:tc>
              </a:tr>
              <a:tr h="669300">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Cuotas_Por_Prescribir_Junio_2025</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7</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30</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000"/>
                        <a:buFont typeface="Century Gothic"/>
                        <a:buNone/>
                      </a:pPr>
                      <a:r>
                        <a:rPr lang="es-CO" sz="1000" u="none" cap="none" strike="noStrike"/>
                        <a:t>TELEFONICO</a:t>
                      </a:r>
                      <a:endParaRPr sz="11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entury Gothic"/>
                        <a:buNone/>
                      </a:pPr>
                      <a:r>
                        <a:rPr lang="es-CO" sz="1100" u="none" cap="none" strike="noStrike"/>
                        <a:t>De la  oficina de Tesorería, se realizó campaña para clientes que tienen cuotas de subsidio pendientes por reclamar con el giro de subsidio de junio 2025</a:t>
                      </a:r>
                      <a:endParaRPr sz="1100" u="none" cap="none" strike="noStrike">
                        <a:latin typeface="Calibri"/>
                        <a:ea typeface="Calibri"/>
                        <a:cs typeface="Calibri"/>
                        <a:sym typeface="Calibri"/>
                      </a:endParaRPr>
                    </a:p>
                  </a:txBody>
                  <a:tcPr marT="0" marB="0" marR="44450" marL="44450" anchor="ctr"/>
                </a:tc>
              </a:tr>
            </a:tbl>
          </a:graphicData>
        </a:graphic>
      </p:graphicFrame>
      <p:pic>
        <p:nvPicPr>
          <p:cNvPr id="602" name="Google Shape;602;p21"/>
          <p:cNvPicPr preferRelativeResize="0"/>
          <p:nvPr/>
        </p:nvPicPr>
        <p:blipFill rotWithShape="1">
          <a:blip r:embed="rId5">
            <a:alphaModFix/>
          </a:blip>
          <a:srcRect b="0" l="0" r="0" t="0"/>
          <a:stretch/>
        </p:blipFill>
        <p:spPr>
          <a:xfrm>
            <a:off x="4260391" y="6185350"/>
            <a:ext cx="5389331" cy="2743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606" name="Shape 606"/>
        <p:cNvGrpSpPr/>
        <p:nvPr/>
      </p:nvGrpSpPr>
      <p:grpSpPr>
        <a:xfrm>
          <a:off x="0" y="0"/>
          <a:ext cx="0" cy="0"/>
          <a:chOff x="0" y="0"/>
          <a:chExt cx="0" cy="0"/>
        </a:xfrm>
      </p:grpSpPr>
      <p:sp>
        <p:nvSpPr>
          <p:cNvPr id="607" name="Google Shape;607;p22"/>
          <p:cNvSpPr/>
          <p:nvPr/>
        </p:nvSpPr>
        <p:spPr>
          <a:xfrm>
            <a:off x="2" y="0"/>
            <a:ext cx="12191998"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8" name="Google Shape;608;p22"/>
          <p:cNvSpPr txBox="1"/>
          <p:nvPr>
            <p:ph type="title"/>
          </p:nvPr>
        </p:nvSpPr>
        <p:spPr>
          <a:xfrm>
            <a:off x="2889977" y="136186"/>
            <a:ext cx="7121947" cy="482314"/>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17365D"/>
              </a:buClr>
              <a:buSzPct val="100000"/>
              <a:buFont typeface="Candara"/>
              <a:buNone/>
            </a:pPr>
            <a:r>
              <a:rPr b="1" lang="es-CO" sz="2800">
                <a:solidFill>
                  <a:srgbClr val="17365D"/>
                </a:solidFill>
                <a:latin typeface="Candara"/>
                <a:ea typeface="Candara"/>
                <a:cs typeface="Candara"/>
                <a:sym typeface="Candara"/>
              </a:rPr>
              <a:t>Indicadores</a:t>
            </a:r>
            <a:br>
              <a:rPr b="1" lang="es-CO" sz="3600">
                <a:latin typeface="Candara"/>
                <a:ea typeface="Candara"/>
                <a:cs typeface="Candara"/>
                <a:sym typeface="Candara"/>
              </a:rPr>
            </a:br>
            <a:endParaRPr/>
          </a:p>
        </p:txBody>
      </p:sp>
      <p:sp>
        <p:nvSpPr>
          <p:cNvPr id="609" name="Google Shape;609;p22"/>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10" name="Google Shape;610;p22"/>
          <p:cNvGrpSpPr/>
          <p:nvPr/>
        </p:nvGrpSpPr>
        <p:grpSpPr>
          <a:xfrm>
            <a:off x="9" y="228600"/>
            <a:ext cx="2851523" cy="6638625"/>
            <a:chOff x="2487613" y="285750"/>
            <a:chExt cx="2428875" cy="5654676"/>
          </a:xfrm>
        </p:grpSpPr>
        <p:sp>
          <p:nvSpPr>
            <p:cNvPr id="611" name="Google Shape;611;p2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2" name="Google Shape;612;p2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3" name="Google Shape;613;p2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4" name="Google Shape;614;p2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5" name="Google Shape;615;p2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6" name="Google Shape;616;p2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7" name="Google Shape;617;p2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8" name="Google Shape;618;p2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19" name="Google Shape;619;p2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0" name="Google Shape;620;p2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1" name="Google Shape;621;p2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2" name="Google Shape;622;p2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23" name="Google Shape;623;p22"/>
          <p:cNvGrpSpPr/>
          <p:nvPr/>
        </p:nvGrpSpPr>
        <p:grpSpPr>
          <a:xfrm>
            <a:off x="27224" y="-786"/>
            <a:ext cx="2356675" cy="6854040"/>
            <a:chOff x="6627813" y="194833"/>
            <a:chExt cx="1952625" cy="5678918"/>
          </a:xfrm>
        </p:grpSpPr>
        <p:sp>
          <p:nvSpPr>
            <p:cNvPr id="624" name="Google Shape;624;p22"/>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5" name="Google Shape;625;p2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6" name="Google Shape;626;p2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7" name="Google Shape;627;p2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8" name="Google Shape;628;p2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9" name="Google Shape;629;p2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0" name="Google Shape;630;p2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1" name="Google Shape;631;p2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2" name="Google Shape;632;p2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3" name="Google Shape;633;p2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4" name="Google Shape;634;p2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5" name="Google Shape;635;p2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636" name="Google Shape;636;p22"/>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Imagen que contiene Texto&#10;&#10;Descripción generada automáticamente" id="637" name="Google Shape;637;p22"/>
          <p:cNvPicPr preferRelativeResize="0"/>
          <p:nvPr/>
        </p:nvPicPr>
        <p:blipFill rotWithShape="1">
          <a:blip r:embed="rId3">
            <a:alphaModFix/>
          </a:blip>
          <a:srcRect b="0" l="0" r="0" t="0"/>
          <a:stretch/>
        </p:blipFill>
        <p:spPr>
          <a:xfrm>
            <a:off x="10050386" y="6303323"/>
            <a:ext cx="1907291" cy="536462"/>
          </a:xfrm>
          <a:prstGeom prst="rect">
            <a:avLst/>
          </a:prstGeom>
          <a:noFill/>
          <a:ln>
            <a:noFill/>
          </a:ln>
        </p:spPr>
      </p:pic>
      <p:pic>
        <p:nvPicPr>
          <p:cNvPr descr="Logotipo&#10;&#10;Descripción generada automáticamente" id="638" name="Google Shape;638;p22"/>
          <p:cNvPicPr preferRelativeResize="0"/>
          <p:nvPr/>
        </p:nvPicPr>
        <p:blipFill rotWithShape="1">
          <a:blip r:embed="rId4">
            <a:alphaModFix/>
          </a:blip>
          <a:srcRect b="0" l="0" r="0" t="0"/>
          <a:stretch/>
        </p:blipFill>
        <p:spPr>
          <a:xfrm>
            <a:off x="10905227" y="117918"/>
            <a:ext cx="1052449" cy="318058"/>
          </a:xfrm>
          <a:prstGeom prst="rect">
            <a:avLst/>
          </a:prstGeom>
          <a:noFill/>
          <a:ln>
            <a:noFill/>
          </a:ln>
        </p:spPr>
      </p:pic>
      <p:pic>
        <p:nvPicPr>
          <p:cNvPr id="639" name="Google Shape;639;p22"/>
          <p:cNvPicPr preferRelativeResize="0"/>
          <p:nvPr/>
        </p:nvPicPr>
        <p:blipFill rotWithShape="1">
          <a:blip r:embed="rId5">
            <a:alphaModFix/>
          </a:blip>
          <a:srcRect b="0" l="0" r="0" t="0"/>
          <a:stretch/>
        </p:blipFill>
        <p:spPr>
          <a:xfrm>
            <a:off x="3043976" y="860540"/>
            <a:ext cx="3773751" cy="1207113"/>
          </a:xfrm>
          <a:prstGeom prst="rect">
            <a:avLst/>
          </a:prstGeom>
          <a:noFill/>
          <a:ln>
            <a:noFill/>
          </a:ln>
        </p:spPr>
      </p:pic>
      <p:pic>
        <p:nvPicPr>
          <p:cNvPr id="640" name="Google Shape;640;p22"/>
          <p:cNvPicPr preferRelativeResize="0"/>
          <p:nvPr/>
        </p:nvPicPr>
        <p:blipFill rotWithShape="1">
          <a:blip r:embed="rId6">
            <a:alphaModFix/>
          </a:blip>
          <a:srcRect b="0" l="0" r="0" t="0"/>
          <a:stretch/>
        </p:blipFill>
        <p:spPr>
          <a:xfrm>
            <a:off x="7261149" y="553894"/>
            <a:ext cx="3840813" cy="1755800"/>
          </a:xfrm>
          <a:prstGeom prst="rect">
            <a:avLst/>
          </a:prstGeom>
          <a:noFill/>
          <a:ln>
            <a:noFill/>
          </a:ln>
        </p:spPr>
      </p:pic>
      <p:pic>
        <p:nvPicPr>
          <p:cNvPr id="641" name="Google Shape;641;p22"/>
          <p:cNvPicPr preferRelativeResize="0"/>
          <p:nvPr/>
        </p:nvPicPr>
        <p:blipFill rotWithShape="1">
          <a:blip r:embed="rId7">
            <a:alphaModFix/>
          </a:blip>
          <a:srcRect b="0" l="0" r="0" t="0"/>
          <a:stretch/>
        </p:blipFill>
        <p:spPr>
          <a:xfrm>
            <a:off x="3049915" y="2785405"/>
            <a:ext cx="3737172" cy="1207113"/>
          </a:xfrm>
          <a:prstGeom prst="rect">
            <a:avLst/>
          </a:prstGeom>
          <a:noFill/>
          <a:ln>
            <a:noFill/>
          </a:ln>
        </p:spPr>
      </p:pic>
      <p:pic>
        <p:nvPicPr>
          <p:cNvPr id="642" name="Google Shape;642;p22"/>
          <p:cNvPicPr preferRelativeResize="0"/>
          <p:nvPr/>
        </p:nvPicPr>
        <p:blipFill rotWithShape="1">
          <a:blip r:embed="rId8">
            <a:alphaModFix/>
          </a:blip>
          <a:srcRect b="0" l="0" r="0" t="0"/>
          <a:stretch/>
        </p:blipFill>
        <p:spPr>
          <a:xfrm>
            <a:off x="3076550" y="2593248"/>
            <a:ext cx="5388864" cy="252984"/>
          </a:xfrm>
          <a:prstGeom prst="rect">
            <a:avLst/>
          </a:prstGeom>
          <a:noFill/>
          <a:ln>
            <a:noFill/>
          </a:ln>
        </p:spPr>
      </p:pic>
      <p:pic>
        <p:nvPicPr>
          <p:cNvPr id="643" name="Google Shape;643;p22"/>
          <p:cNvPicPr preferRelativeResize="0"/>
          <p:nvPr/>
        </p:nvPicPr>
        <p:blipFill rotWithShape="1">
          <a:blip r:embed="rId9">
            <a:alphaModFix/>
          </a:blip>
          <a:srcRect b="0" l="0" r="0" t="0"/>
          <a:stretch/>
        </p:blipFill>
        <p:spPr>
          <a:xfrm>
            <a:off x="3200400" y="697219"/>
            <a:ext cx="5388864" cy="252984"/>
          </a:xfrm>
          <a:prstGeom prst="rect">
            <a:avLst/>
          </a:prstGeom>
          <a:noFill/>
          <a:ln>
            <a:noFill/>
          </a:ln>
        </p:spPr>
      </p:pic>
      <p:pic>
        <p:nvPicPr>
          <p:cNvPr id="644" name="Google Shape;644;p22"/>
          <p:cNvPicPr preferRelativeResize="0"/>
          <p:nvPr/>
        </p:nvPicPr>
        <p:blipFill rotWithShape="1">
          <a:blip r:embed="rId10">
            <a:alphaModFix/>
          </a:blip>
          <a:srcRect b="0" l="0" r="0" t="0"/>
          <a:stretch/>
        </p:blipFill>
        <p:spPr>
          <a:xfrm>
            <a:off x="7260763" y="2557613"/>
            <a:ext cx="3743268" cy="1798476"/>
          </a:xfrm>
          <a:prstGeom prst="rect">
            <a:avLst/>
          </a:prstGeom>
          <a:noFill/>
          <a:ln>
            <a:noFill/>
          </a:ln>
        </p:spPr>
      </p:pic>
      <p:pic>
        <p:nvPicPr>
          <p:cNvPr id="645" name="Google Shape;645;p22"/>
          <p:cNvPicPr preferRelativeResize="0"/>
          <p:nvPr/>
        </p:nvPicPr>
        <p:blipFill rotWithShape="1">
          <a:blip r:embed="rId11">
            <a:alphaModFix/>
          </a:blip>
          <a:srcRect b="0" l="0" r="0" t="0"/>
          <a:stretch/>
        </p:blipFill>
        <p:spPr>
          <a:xfrm>
            <a:off x="3200400" y="4813511"/>
            <a:ext cx="5388864" cy="252984"/>
          </a:xfrm>
          <a:prstGeom prst="rect">
            <a:avLst/>
          </a:prstGeom>
          <a:noFill/>
          <a:ln>
            <a:noFill/>
          </a:ln>
        </p:spPr>
      </p:pic>
      <p:pic>
        <p:nvPicPr>
          <p:cNvPr id="646" name="Google Shape;646;p22"/>
          <p:cNvPicPr preferRelativeResize="0"/>
          <p:nvPr/>
        </p:nvPicPr>
        <p:blipFill rotWithShape="1">
          <a:blip r:embed="rId12">
            <a:alphaModFix/>
          </a:blip>
          <a:srcRect b="0" l="0" r="0" t="0"/>
          <a:stretch/>
        </p:blipFill>
        <p:spPr>
          <a:xfrm>
            <a:off x="3079132" y="5051942"/>
            <a:ext cx="3761558" cy="1207113"/>
          </a:xfrm>
          <a:prstGeom prst="rect">
            <a:avLst/>
          </a:prstGeom>
          <a:noFill/>
          <a:ln>
            <a:noFill/>
          </a:ln>
        </p:spPr>
      </p:pic>
      <p:pic>
        <p:nvPicPr>
          <p:cNvPr id="647" name="Google Shape;647;p22"/>
          <p:cNvPicPr preferRelativeResize="0"/>
          <p:nvPr/>
        </p:nvPicPr>
        <p:blipFill rotWithShape="1">
          <a:blip r:embed="rId13">
            <a:alphaModFix/>
          </a:blip>
          <a:srcRect b="0" l="0" r="0" t="0"/>
          <a:stretch/>
        </p:blipFill>
        <p:spPr>
          <a:xfrm>
            <a:off x="7214079" y="4838731"/>
            <a:ext cx="3755461" cy="1579001"/>
          </a:xfrm>
          <a:prstGeom prst="rect">
            <a:avLst/>
          </a:prstGeom>
          <a:noFill/>
          <a:ln>
            <a:noFill/>
          </a:ln>
        </p:spPr>
      </p:pic>
      <p:pic>
        <p:nvPicPr>
          <p:cNvPr id="648" name="Google Shape;648;p22"/>
          <p:cNvPicPr preferRelativeResize="0"/>
          <p:nvPr/>
        </p:nvPicPr>
        <p:blipFill rotWithShape="1">
          <a:blip r:embed="rId14">
            <a:alphaModFix/>
          </a:blip>
          <a:srcRect b="0" l="0" r="0" t="0"/>
          <a:stretch/>
        </p:blipFill>
        <p:spPr>
          <a:xfrm>
            <a:off x="3162856" y="2074971"/>
            <a:ext cx="5389331" cy="274344"/>
          </a:xfrm>
          <a:prstGeom prst="rect">
            <a:avLst/>
          </a:prstGeom>
          <a:noFill/>
          <a:ln>
            <a:noFill/>
          </a:ln>
        </p:spPr>
      </p:pic>
      <p:pic>
        <p:nvPicPr>
          <p:cNvPr id="649" name="Google Shape;649;p22"/>
          <p:cNvPicPr preferRelativeResize="0"/>
          <p:nvPr/>
        </p:nvPicPr>
        <p:blipFill rotWithShape="1">
          <a:blip r:embed="rId14">
            <a:alphaModFix/>
          </a:blip>
          <a:srcRect b="0" l="0" r="0" t="0"/>
          <a:stretch/>
        </p:blipFill>
        <p:spPr>
          <a:xfrm>
            <a:off x="3076550" y="3982479"/>
            <a:ext cx="5389331" cy="274344"/>
          </a:xfrm>
          <a:prstGeom prst="rect">
            <a:avLst/>
          </a:prstGeom>
          <a:noFill/>
          <a:ln>
            <a:noFill/>
          </a:ln>
        </p:spPr>
      </p:pic>
      <p:pic>
        <p:nvPicPr>
          <p:cNvPr id="650" name="Google Shape;650;p22"/>
          <p:cNvPicPr preferRelativeResize="0"/>
          <p:nvPr/>
        </p:nvPicPr>
        <p:blipFill rotWithShape="1">
          <a:blip r:embed="rId14">
            <a:alphaModFix/>
          </a:blip>
          <a:srcRect b="0" l="0" r="0" t="0"/>
          <a:stretch/>
        </p:blipFill>
        <p:spPr>
          <a:xfrm>
            <a:off x="3136974" y="6293747"/>
            <a:ext cx="5389331" cy="2743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23"/>
          <p:cNvPicPr preferRelativeResize="0"/>
          <p:nvPr/>
        </p:nvPicPr>
        <p:blipFill rotWithShape="1">
          <a:blip r:embed="rId3">
            <a:alphaModFix/>
          </a:blip>
          <a:srcRect b="0" l="0" r="0" t="0"/>
          <a:stretch/>
        </p:blipFill>
        <p:spPr>
          <a:xfrm>
            <a:off x="-826698" y="673382"/>
            <a:ext cx="7120745" cy="664522"/>
          </a:xfrm>
          <a:prstGeom prst="rect">
            <a:avLst/>
          </a:prstGeom>
          <a:noFill/>
          <a:ln>
            <a:noFill/>
          </a:ln>
        </p:spPr>
      </p:pic>
      <p:pic>
        <p:nvPicPr>
          <p:cNvPr id="657" name="Google Shape;657;p23"/>
          <p:cNvPicPr preferRelativeResize="0"/>
          <p:nvPr/>
        </p:nvPicPr>
        <p:blipFill rotWithShape="1">
          <a:blip r:embed="rId4">
            <a:alphaModFix/>
          </a:blip>
          <a:srcRect b="0" l="0" r="0" t="0"/>
          <a:stretch/>
        </p:blipFill>
        <p:spPr>
          <a:xfrm>
            <a:off x="2096857" y="1956763"/>
            <a:ext cx="3846909" cy="1207113"/>
          </a:xfrm>
          <a:prstGeom prst="rect">
            <a:avLst/>
          </a:prstGeom>
          <a:noFill/>
          <a:ln>
            <a:noFill/>
          </a:ln>
        </p:spPr>
      </p:pic>
      <p:pic>
        <p:nvPicPr>
          <p:cNvPr id="658" name="Google Shape;658;p23"/>
          <p:cNvPicPr preferRelativeResize="0"/>
          <p:nvPr/>
        </p:nvPicPr>
        <p:blipFill rotWithShape="1">
          <a:blip r:embed="rId5">
            <a:alphaModFix/>
          </a:blip>
          <a:srcRect b="0" l="0" r="0" t="0"/>
          <a:stretch/>
        </p:blipFill>
        <p:spPr>
          <a:xfrm>
            <a:off x="6403683" y="1551269"/>
            <a:ext cx="3810330" cy="1877731"/>
          </a:xfrm>
          <a:prstGeom prst="rect">
            <a:avLst/>
          </a:prstGeom>
          <a:noFill/>
          <a:ln>
            <a:noFill/>
          </a:ln>
        </p:spPr>
      </p:pic>
      <p:pic>
        <p:nvPicPr>
          <p:cNvPr id="659" name="Google Shape;659;p23"/>
          <p:cNvPicPr preferRelativeResize="0"/>
          <p:nvPr/>
        </p:nvPicPr>
        <p:blipFill rotWithShape="1">
          <a:blip r:embed="rId6">
            <a:alphaModFix/>
          </a:blip>
          <a:srcRect b="0" l="0" r="0" t="0"/>
          <a:stretch/>
        </p:blipFill>
        <p:spPr>
          <a:xfrm>
            <a:off x="2249424" y="1712923"/>
            <a:ext cx="5388864" cy="252984"/>
          </a:xfrm>
          <a:prstGeom prst="rect">
            <a:avLst/>
          </a:prstGeom>
          <a:noFill/>
          <a:ln>
            <a:noFill/>
          </a:ln>
        </p:spPr>
      </p:pic>
      <p:pic>
        <p:nvPicPr>
          <p:cNvPr id="660" name="Google Shape;660;p23"/>
          <p:cNvPicPr preferRelativeResize="0"/>
          <p:nvPr/>
        </p:nvPicPr>
        <p:blipFill rotWithShape="1">
          <a:blip r:embed="rId7">
            <a:alphaModFix/>
          </a:blip>
          <a:srcRect b="0" l="0" r="0" t="0"/>
          <a:stretch/>
        </p:blipFill>
        <p:spPr>
          <a:xfrm>
            <a:off x="5705971" y="4476023"/>
            <a:ext cx="3675888" cy="1572904"/>
          </a:xfrm>
          <a:prstGeom prst="rect">
            <a:avLst/>
          </a:prstGeom>
          <a:noFill/>
          <a:ln>
            <a:noFill/>
          </a:ln>
        </p:spPr>
      </p:pic>
      <p:pic>
        <p:nvPicPr>
          <p:cNvPr id="661" name="Google Shape;661;p23"/>
          <p:cNvPicPr preferRelativeResize="0"/>
          <p:nvPr/>
        </p:nvPicPr>
        <p:blipFill rotWithShape="1">
          <a:blip r:embed="rId8">
            <a:alphaModFix/>
          </a:blip>
          <a:srcRect b="0" l="0" r="0" t="0"/>
          <a:stretch/>
        </p:blipFill>
        <p:spPr>
          <a:xfrm>
            <a:off x="1865376" y="4340334"/>
            <a:ext cx="3675888" cy="1844283"/>
          </a:xfrm>
          <a:prstGeom prst="rect">
            <a:avLst/>
          </a:prstGeom>
          <a:noFill/>
          <a:ln>
            <a:noFill/>
          </a:ln>
        </p:spPr>
      </p:pic>
      <p:pic>
        <p:nvPicPr>
          <p:cNvPr id="662" name="Google Shape;662;p23"/>
          <p:cNvPicPr preferRelativeResize="0"/>
          <p:nvPr/>
        </p:nvPicPr>
        <p:blipFill rotWithShape="1">
          <a:blip r:embed="rId9">
            <a:alphaModFix/>
          </a:blip>
          <a:srcRect b="0" l="0" r="0" t="0"/>
          <a:stretch/>
        </p:blipFill>
        <p:spPr>
          <a:xfrm>
            <a:off x="6294047" y="4279436"/>
            <a:ext cx="5388864" cy="269748"/>
          </a:xfrm>
          <a:prstGeom prst="rect">
            <a:avLst/>
          </a:prstGeom>
          <a:noFill/>
          <a:ln>
            <a:noFill/>
          </a:ln>
        </p:spPr>
      </p:pic>
      <p:pic>
        <p:nvPicPr>
          <p:cNvPr id="663" name="Google Shape;663;p23"/>
          <p:cNvPicPr preferRelativeResize="0"/>
          <p:nvPr/>
        </p:nvPicPr>
        <p:blipFill rotWithShape="1">
          <a:blip r:embed="rId10">
            <a:alphaModFix/>
          </a:blip>
          <a:srcRect b="0" l="0" r="0" t="0"/>
          <a:stretch/>
        </p:blipFill>
        <p:spPr>
          <a:xfrm>
            <a:off x="2249424" y="3209544"/>
            <a:ext cx="5388864" cy="219456"/>
          </a:xfrm>
          <a:prstGeom prst="rect">
            <a:avLst/>
          </a:prstGeom>
          <a:noFill/>
          <a:ln>
            <a:noFill/>
          </a:ln>
        </p:spPr>
      </p:pic>
      <p:pic>
        <p:nvPicPr>
          <p:cNvPr id="664" name="Google Shape;664;p23"/>
          <p:cNvPicPr preferRelativeResize="0"/>
          <p:nvPr/>
        </p:nvPicPr>
        <p:blipFill rotWithShape="1">
          <a:blip r:embed="rId10">
            <a:alphaModFix/>
          </a:blip>
          <a:srcRect b="0" l="0" r="0" t="0"/>
          <a:stretch/>
        </p:blipFill>
        <p:spPr>
          <a:xfrm>
            <a:off x="5861304" y="6135786"/>
            <a:ext cx="5388864" cy="2194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668" name="Shape 668"/>
        <p:cNvGrpSpPr/>
        <p:nvPr/>
      </p:nvGrpSpPr>
      <p:grpSpPr>
        <a:xfrm>
          <a:off x="0" y="0"/>
          <a:ext cx="0" cy="0"/>
          <a:chOff x="0" y="0"/>
          <a:chExt cx="0" cy="0"/>
        </a:xfrm>
      </p:grpSpPr>
      <p:sp>
        <p:nvSpPr>
          <p:cNvPr id="669" name="Google Shape;669;p24"/>
          <p:cNvSpPr/>
          <p:nvPr/>
        </p:nvSpPr>
        <p:spPr>
          <a:xfrm>
            <a:off x="4795736" y="0"/>
            <a:ext cx="739626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0" name="Google Shape;670;p24"/>
          <p:cNvSpPr/>
          <p:nvPr/>
        </p:nvSpPr>
        <p:spPr>
          <a:xfrm>
            <a:off x="1" y="0"/>
            <a:ext cx="12192000"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1" name="Google Shape;671;p24"/>
          <p:cNvSpPr/>
          <p:nvPr/>
        </p:nvSpPr>
        <p:spPr>
          <a:xfrm>
            <a:off x="0" y="4550424"/>
            <a:ext cx="12192000" cy="230757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2" name="Google Shape;672;p24"/>
          <p:cNvSpPr txBox="1"/>
          <p:nvPr>
            <p:ph type="title"/>
          </p:nvPr>
        </p:nvSpPr>
        <p:spPr>
          <a:xfrm>
            <a:off x="1742871" y="4912467"/>
            <a:ext cx="9765023" cy="110040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C2C2C2"/>
              </a:buClr>
              <a:buSzPts val="3600"/>
              <a:buFont typeface="Candara"/>
              <a:buNone/>
            </a:pPr>
            <a:r>
              <a:rPr b="1" lang="es-CO" sz="3600">
                <a:solidFill>
                  <a:srgbClr val="C2C2C2"/>
                </a:solidFill>
                <a:latin typeface="Candara"/>
                <a:ea typeface="Candara"/>
                <a:cs typeface="Candara"/>
                <a:sym typeface="Candara"/>
              </a:rPr>
              <a:t>CONCLUSIONES INFORME CONTACT CENTER</a:t>
            </a:r>
            <a:endParaRPr>
              <a:solidFill>
                <a:schemeClr val="lt1"/>
              </a:solidFill>
            </a:endParaRPr>
          </a:p>
        </p:txBody>
      </p:sp>
      <p:sp>
        <p:nvSpPr>
          <p:cNvPr id="673" name="Google Shape;673;p24"/>
          <p:cNvSpPr/>
          <p:nvPr/>
        </p:nvSpPr>
        <p:spPr>
          <a:xfrm flipH="1" rot="10800000">
            <a:off x="-4189" y="5019122"/>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Logotipo&#10;&#10;Descripción generada automáticamente" id="674" name="Google Shape;674;p24"/>
          <p:cNvPicPr preferRelativeResize="0"/>
          <p:nvPr/>
        </p:nvPicPr>
        <p:blipFill rotWithShape="1">
          <a:blip r:embed="rId3">
            <a:alphaModFix/>
          </a:blip>
          <a:srcRect b="0" l="0" r="0" t="0"/>
          <a:stretch/>
        </p:blipFill>
        <p:spPr>
          <a:xfrm>
            <a:off x="10905227" y="117918"/>
            <a:ext cx="1052449" cy="318058"/>
          </a:xfrm>
          <a:prstGeom prst="rect">
            <a:avLst/>
          </a:prstGeom>
          <a:noFill/>
          <a:ln>
            <a:noFill/>
          </a:ln>
        </p:spPr>
      </p:pic>
      <p:pic>
        <p:nvPicPr>
          <p:cNvPr descr="Imagen que contiene Texto&#10;&#10;Descripción generada automáticamente" id="675" name="Google Shape;675;p24"/>
          <p:cNvPicPr preferRelativeResize="0"/>
          <p:nvPr/>
        </p:nvPicPr>
        <p:blipFill rotWithShape="1">
          <a:blip r:embed="rId4">
            <a:alphaModFix/>
          </a:blip>
          <a:srcRect b="0" l="0" r="0" t="0"/>
          <a:stretch/>
        </p:blipFill>
        <p:spPr>
          <a:xfrm>
            <a:off x="10050385" y="4067339"/>
            <a:ext cx="1907291" cy="536462"/>
          </a:xfrm>
          <a:prstGeom prst="rect">
            <a:avLst/>
          </a:prstGeom>
          <a:noFill/>
          <a:ln>
            <a:noFill/>
          </a:ln>
        </p:spPr>
      </p:pic>
      <p:pic>
        <p:nvPicPr>
          <p:cNvPr id="676" name="Google Shape;676;p24"/>
          <p:cNvPicPr preferRelativeResize="0"/>
          <p:nvPr/>
        </p:nvPicPr>
        <p:blipFill rotWithShape="1">
          <a:blip r:embed="rId5">
            <a:alphaModFix/>
          </a:blip>
          <a:srcRect b="0" l="0" r="0" t="0"/>
          <a:stretch/>
        </p:blipFill>
        <p:spPr>
          <a:xfrm>
            <a:off x="3401568" y="0"/>
            <a:ext cx="5388864" cy="45521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680" name="Shape 680"/>
        <p:cNvGrpSpPr/>
        <p:nvPr/>
      </p:nvGrpSpPr>
      <p:grpSpPr>
        <a:xfrm>
          <a:off x="0" y="0"/>
          <a:ext cx="0" cy="0"/>
          <a:chOff x="0" y="0"/>
          <a:chExt cx="0" cy="0"/>
        </a:xfrm>
      </p:grpSpPr>
      <p:sp>
        <p:nvSpPr>
          <p:cNvPr id="681" name="Google Shape;681;p25"/>
          <p:cNvSpPr/>
          <p:nvPr/>
        </p:nvSpPr>
        <p:spPr>
          <a:xfrm>
            <a:off x="4795736" y="0"/>
            <a:ext cx="739626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82" name="Google Shape;682;p25"/>
          <p:cNvSpPr/>
          <p:nvPr/>
        </p:nvSpPr>
        <p:spPr>
          <a:xfrm>
            <a:off x="1" y="0"/>
            <a:ext cx="12192000"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83" name="Google Shape;683;p25"/>
          <p:cNvSpPr/>
          <p:nvPr/>
        </p:nvSpPr>
        <p:spPr>
          <a:xfrm>
            <a:off x="0" y="4550424"/>
            <a:ext cx="12192000" cy="230757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84" name="Google Shape;684;p25"/>
          <p:cNvSpPr txBox="1"/>
          <p:nvPr>
            <p:ph type="title"/>
          </p:nvPr>
        </p:nvSpPr>
        <p:spPr>
          <a:xfrm>
            <a:off x="1742871" y="4912467"/>
            <a:ext cx="9765023" cy="110040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C2C2C2"/>
              </a:buClr>
              <a:buSzPts val="3600"/>
              <a:buFont typeface="Candara"/>
              <a:buNone/>
            </a:pPr>
            <a:r>
              <a:rPr b="1" lang="es-CO" sz="3600">
                <a:solidFill>
                  <a:srgbClr val="C2C2C2"/>
                </a:solidFill>
                <a:latin typeface="Candara"/>
                <a:ea typeface="Candara"/>
                <a:cs typeface="Candara"/>
                <a:sym typeface="Candara"/>
              </a:rPr>
              <a:t>CONCLUSIONES INFORME CONTACT CENTER</a:t>
            </a:r>
            <a:endParaRPr>
              <a:solidFill>
                <a:schemeClr val="lt1"/>
              </a:solidFill>
            </a:endParaRPr>
          </a:p>
        </p:txBody>
      </p:sp>
      <p:sp>
        <p:nvSpPr>
          <p:cNvPr id="685" name="Google Shape;685;p25"/>
          <p:cNvSpPr/>
          <p:nvPr/>
        </p:nvSpPr>
        <p:spPr>
          <a:xfrm flipH="1" rot="10800000">
            <a:off x="-4189" y="5019122"/>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Logotipo&#10;&#10;Descripción generada automáticamente" id="686" name="Google Shape;686;p25"/>
          <p:cNvPicPr preferRelativeResize="0"/>
          <p:nvPr/>
        </p:nvPicPr>
        <p:blipFill rotWithShape="1">
          <a:blip r:embed="rId3">
            <a:alphaModFix/>
          </a:blip>
          <a:srcRect b="0" l="0" r="0" t="0"/>
          <a:stretch/>
        </p:blipFill>
        <p:spPr>
          <a:xfrm>
            <a:off x="10905227" y="117918"/>
            <a:ext cx="1052449" cy="318058"/>
          </a:xfrm>
          <a:prstGeom prst="rect">
            <a:avLst/>
          </a:prstGeom>
          <a:noFill/>
          <a:ln>
            <a:noFill/>
          </a:ln>
        </p:spPr>
      </p:pic>
      <p:pic>
        <p:nvPicPr>
          <p:cNvPr descr="Imagen que contiene Texto&#10;&#10;Descripción generada automáticamente" id="687" name="Google Shape;687;p25"/>
          <p:cNvPicPr preferRelativeResize="0"/>
          <p:nvPr/>
        </p:nvPicPr>
        <p:blipFill rotWithShape="1">
          <a:blip r:embed="rId4">
            <a:alphaModFix/>
          </a:blip>
          <a:srcRect b="0" l="0" r="0" t="0"/>
          <a:stretch/>
        </p:blipFill>
        <p:spPr>
          <a:xfrm>
            <a:off x="10050385" y="4067339"/>
            <a:ext cx="1907291" cy="536462"/>
          </a:xfrm>
          <a:prstGeom prst="rect">
            <a:avLst/>
          </a:prstGeom>
          <a:noFill/>
          <a:ln>
            <a:noFill/>
          </a:ln>
        </p:spPr>
      </p:pic>
      <p:sp>
        <p:nvSpPr>
          <p:cNvPr id="688" name="Google Shape;688;p25"/>
          <p:cNvSpPr txBox="1"/>
          <p:nvPr/>
        </p:nvSpPr>
        <p:spPr>
          <a:xfrm>
            <a:off x="3367659" y="583479"/>
            <a:ext cx="5054346" cy="312181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CO" sz="1100">
                <a:solidFill>
                  <a:srgbClr val="181818"/>
                </a:solidFill>
                <a:latin typeface="Calibri"/>
                <a:ea typeface="Calibri"/>
                <a:cs typeface="Calibri"/>
                <a:sym typeface="Calibri"/>
              </a:rPr>
              <a:t>4. Fortalecimiento de canales no asistidos y atención automatizada</a:t>
            </a:r>
            <a:br>
              <a:rPr lang="es-CO" sz="1100">
                <a:solidFill>
                  <a:srgbClr val="181818"/>
                </a:solidFill>
                <a:latin typeface="Calibri"/>
                <a:ea typeface="Calibri"/>
                <a:cs typeface="Calibri"/>
                <a:sym typeface="Calibri"/>
              </a:rPr>
            </a:br>
            <a:r>
              <a:rPr lang="es-CO" sz="1100">
                <a:solidFill>
                  <a:srgbClr val="181818"/>
                </a:solidFill>
                <a:latin typeface="Calibri"/>
                <a:ea typeface="Calibri"/>
                <a:cs typeface="Calibri"/>
                <a:sym typeface="Calibri"/>
              </a:rPr>
              <a:t>La adopción de soluciones como el </a:t>
            </a:r>
            <a:r>
              <a:rPr b="1" lang="es-CO" sz="1100">
                <a:solidFill>
                  <a:srgbClr val="181818"/>
                </a:solidFill>
                <a:latin typeface="Calibri"/>
                <a:ea typeface="Calibri"/>
                <a:cs typeface="Calibri"/>
                <a:sym typeface="Calibri"/>
              </a:rPr>
              <a:t>IVR mejorado, el chatbot y el asistente con inteligencia artificial "Lore"</a:t>
            </a:r>
            <a:r>
              <a:rPr lang="es-CO" sz="1100">
                <a:solidFill>
                  <a:srgbClr val="181818"/>
                </a:solidFill>
                <a:latin typeface="Calibri"/>
                <a:ea typeface="Calibri"/>
                <a:cs typeface="Calibri"/>
                <a:sym typeface="Calibri"/>
              </a:rPr>
              <a:t> ha permitido mejorar la capacidad de autogestión por parte de los usuarios. Esto ha disminuido la carga operativa sobre los agentes y ha incrementado la disponibilidad de atención, incluso fuera del horario laboral.</a:t>
            </a:r>
            <a:endParaRPr sz="1100">
              <a:solidFill>
                <a:srgbClr val="181818"/>
              </a:solidFill>
              <a:latin typeface="Calibri"/>
              <a:ea typeface="Calibri"/>
              <a:cs typeface="Calibri"/>
              <a:sym typeface="Calibri"/>
            </a:endParaRPr>
          </a:p>
          <a:p>
            <a:pPr indent="0" lvl="0" marL="0" marR="0" rtl="0" algn="just">
              <a:lnSpc>
                <a:spcPct val="107000"/>
              </a:lnSpc>
              <a:spcBef>
                <a:spcPts val="800"/>
              </a:spcBef>
              <a:spcAft>
                <a:spcPts val="0"/>
              </a:spcAft>
              <a:buNone/>
            </a:pPr>
            <a:r>
              <a:rPr b="1" lang="es-CO" sz="1100">
                <a:solidFill>
                  <a:srgbClr val="181818"/>
                </a:solidFill>
                <a:latin typeface="Calibri"/>
                <a:ea typeface="Calibri"/>
                <a:cs typeface="Calibri"/>
                <a:sym typeface="Calibri"/>
              </a:rPr>
              <a:t>5. Gestión impecable en canales digitales (Email y WhatsApp)</a:t>
            </a:r>
            <a:br>
              <a:rPr lang="es-CO" sz="1100">
                <a:solidFill>
                  <a:srgbClr val="181818"/>
                </a:solidFill>
                <a:latin typeface="Calibri"/>
                <a:ea typeface="Calibri"/>
                <a:cs typeface="Calibri"/>
                <a:sym typeface="Calibri"/>
              </a:rPr>
            </a:br>
            <a:r>
              <a:rPr lang="es-CO" sz="1100">
                <a:solidFill>
                  <a:srgbClr val="181818"/>
                </a:solidFill>
                <a:latin typeface="Calibri"/>
                <a:ea typeface="Calibri"/>
                <a:cs typeface="Calibri"/>
                <a:sym typeface="Calibri"/>
              </a:rPr>
              <a:t>Tanto el canal de </a:t>
            </a:r>
            <a:r>
              <a:rPr b="1" lang="es-CO" sz="1100">
                <a:solidFill>
                  <a:srgbClr val="181818"/>
                </a:solidFill>
                <a:latin typeface="Calibri"/>
                <a:ea typeface="Calibri"/>
                <a:cs typeface="Calibri"/>
                <a:sym typeface="Calibri"/>
              </a:rPr>
              <a:t>correo electrónico</a:t>
            </a:r>
            <a:r>
              <a:rPr lang="es-CO" sz="1100">
                <a:solidFill>
                  <a:srgbClr val="181818"/>
                </a:solidFill>
                <a:latin typeface="Calibri"/>
                <a:ea typeface="Calibri"/>
                <a:cs typeface="Calibri"/>
                <a:sym typeface="Calibri"/>
              </a:rPr>
              <a:t> como el de </a:t>
            </a:r>
            <a:r>
              <a:rPr b="1" lang="es-CO" sz="1100">
                <a:solidFill>
                  <a:srgbClr val="181818"/>
                </a:solidFill>
                <a:latin typeface="Calibri"/>
                <a:ea typeface="Calibri"/>
                <a:cs typeface="Calibri"/>
                <a:sym typeface="Calibri"/>
              </a:rPr>
              <a:t>WhatsApp</a:t>
            </a:r>
            <a:r>
              <a:rPr lang="es-CO" sz="1100">
                <a:solidFill>
                  <a:srgbClr val="181818"/>
                </a:solidFill>
                <a:latin typeface="Calibri"/>
                <a:ea typeface="Calibri"/>
                <a:cs typeface="Calibri"/>
                <a:sym typeface="Calibri"/>
              </a:rPr>
              <a:t> lograron un </a:t>
            </a:r>
            <a:r>
              <a:rPr b="1" lang="es-CO" sz="1100">
                <a:solidFill>
                  <a:srgbClr val="181818"/>
                </a:solidFill>
                <a:latin typeface="Calibri"/>
                <a:ea typeface="Calibri"/>
                <a:cs typeface="Calibri"/>
                <a:sym typeface="Calibri"/>
              </a:rPr>
              <a:t>nivel de atención del 100%</a:t>
            </a:r>
            <a:r>
              <a:rPr lang="es-CO" sz="1100">
                <a:solidFill>
                  <a:srgbClr val="181818"/>
                </a:solidFill>
                <a:latin typeface="Calibri"/>
                <a:ea typeface="Calibri"/>
                <a:cs typeface="Calibri"/>
                <a:sym typeface="Calibri"/>
              </a:rPr>
              <a:t>, evidenciando una gestión eficiente, cumplimiento de los tiempos de respuesta y consolidación de estos medios como alternativas confiables, ágiles y eficaces para los afiliados.</a:t>
            </a:r>
            <a:endParaRPr sz="1100">
              <a:solidFill>
                <a:srgbClr val="181818"/>
              </a:solidFill>
              <a:latin typeface="Calibri"/>
              <a:ea typeface="Calibri"/>
              <a:cs typeface="Calibri"/>
              <a:sym typeface="Calibri"/>
            </a:endParaRPr>
          </a:p>
          <a:p>
            <a:pPr indent="0" lvl="0" marL="0" marR="0" rtl="0" algn="just">
              <a:lnSpc>
                <a:spcPct val="107000"/>
              </a:lnSpc>
              <a:spcBef>
                <a:spcPts val="800"/>
              </a:spcBef>
              <a:spcAft>
                <a:spcPts val="0"/>
              </a:spcAft>
              <a:buNone/>
            </a:pPr>
            <a:r>
              <a:rPr b="1" lang="es-CO" sz="1100">
                <a:solidFill>
                  <a:srgbClr val="181818"/>
                </a:solidFill>
                <a:latin typeface="Calibri"/>
                <a:ea typeface="Calibri"/>
                <a:cs typeface="Calibri"/>
                <a:sym typeface="Calibri"/>
              </a:rPr>
              <a:t>6. Altísimo nivel de satisfacción del cliente</a:t>
            </a:r>
            <a:br>
              <a:rPr lang="es-CO" sz="1100">
                <a:solidFill>
                  <a:srgbClr val="181818"/>
                </a:solidFill>
                <a:latin typeface="Calibri"/>
                <a:ea typeface="Calibri"/>
                <a:cs typeface="Calibri"/>
                <a:sym typeface="Calibri"/>
              </a:rPr>
            </a:br>
            <a:r>
              <a:rPr lang="es-CO" sz="1100">
                <a:solidFill>
                  <a:srgbClr val="181818"/>
                </a:solidFill>
                <a:latin typeface="Calibri"/>
                <a:ea typeface="Calibri"/>
                <a:cs typeface="Calibri"/>
                <a:sym typeface="Calibri"/>
              </a:rPr>
              <a:t>Con un resultado de </a:t>
            </a:r>
            <a:r>
              <a:rPr b="1" lang="es-CO" sz="1100">
                <a:solidFill>
                  <a:srgbClr val="181818"/>
                </a:solidFill>
                <a:latin typeface="Calibri"/>
                <a:ea typeface="Calibri"/>
                <a:cs typeface="Calibri"/>
                <a:sym typeface="Calibri"/>
              </a:rPr>
              <a:t>97,7% en el índice de satisfacción</a:t>
            </a:r>
            <a:r>
              <a:rPr lang="es-CO" sz="1100">
                <a:solidFill>
                  <a:srgbClr val="181818"/>
                </a:solidFill>
                <a:latin typeface="Calibri"/>
                <a:ea typeface="Calibri"/>
                <a:cs typeface="Calibri"/>
                <a:sym typeface="Calibri"/>
              </a:rPr>
              <a:t>, se ratifica el impacto positivo de la calidad del servicio brindado, así como la percepción favorable que tienen los usuarios sobre la atención recibida. Este indicador valida el trabajo proactivo del equipo en garantizar experiencias positivas.</a:t>
            </a:r>
            <a:endParaRPr sz="1100">
              <a:solidFill>
                <a:srgbClr val="18181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1D1D1"/>
            </a:gs>
          </a:gsLst>
          <a:path path="circle">
            <a:fillToRect b="100%" r="100%"/>
          </a:path>
          <a:tileRect l="-100%" t="-100%"/>
        </a:gradFill>
      </p:bgPr>
    </p:bg>
    <p:spTree>
      <p:nvGrpSpPr>
        <p:cNvPr id="692" name="Shape 692"/>
        <p:cNvGrpSpPr/>
        <p:nvPr/>
      </p:nvGrpSpPr>
      <p:grpSpPr>
        <a:xfrm>
          <a:off x="0" y="0"/>
          <a:ext cx="0" cy="0"/>
          <a:chOff x="0" y="0"/>
          <a:chExt cx="0" cy="0"/>
        </a:xfrm>
      </p:grpSpPr>
      <p:sp>
        <p:nvSpPr>
          <p:cNvPr id="693" name="Google Shape;693;p26"/>
          <p:cNvSpPr/>
          <p:nvPr/>
        </p:nvSpPr>
        <p:spPr>
          <a:xfrm>
            <a:off x="2" y="0"/>
            <a:ext cx="12191998" cy="6858000"/>
          </a:xfrm>
          <a:prstGeom prst="rect">
            <a:avLst/>
          </a:prstGeom>
          <a:gradFill>
            <a:gsLst>
              <a:gs pos="0">
                <a:srgbClr val="FFFFFF"/>
              </a:gs>
              <a:gs pos="100000">
                <a:srgbClr val="D1D1D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94" name="Google Shape;694;p26"/>
          <p:cNvSpPr txBox="1"/>
          <p:nvPr>
            <p:ph type="title"/>
          </p:nvPr>
        </p:nvSpPr>
        <p:spPr>
          <a:xfrm>
            <a:off x="3076550" y="313911"/>
            <a:ext cx="8538238" cy="12131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66092"/>
              </a:buClr>
              <a:buSzPts val="2800"/>
              <a:buFont typeface="Candara"/>
              <a:buNone/>
            </a:pPr>
            <a:r>
              <a:rPr b="1" lang="es-CO" sz="2800">
                <a:solidFill>
                  <a:srgbClr val="366092"/>
                </a:solidFill>
                <a:latin typeface="Candara"/>
                <a:ea typeface="Candara"/>
                <a:cs typeface="Candara"/>
                <a:sym typeface="Candara"/>
              </a:rPr>
              <a:t>RECOMENDACIONES</a:t>
            </a:r>
            <a:endParaRPr sz="2800"/>
          </a:p>
        </p:txBody>
      </p:sp>
      <p:sp>
        <p:nvSpPr>
          <p:cNvPr id="695" name="Google Shape;695;p26"/>
          <p:cNvSpPr/>
          <p:nvPr/>
        </p:nvSpPr>
        <p:spPr>
          <a:xfrm>
            <a:off x="1" y="0"/>
            <a:ext cx="2851515"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96" name="Google Shape;696;p26"/>
          <p:cNvGrpSpPr/>
          <p:nvPr/>
        </p:nvGrpSpPr>
        <p:grpSpPr>
          <a:xfrm>
            <a:off x="9" y="228600"/>
            <a:ext cx="2851523" cy="6638625"/>
            <a:chOff x="2487613" y="285750"/>
            <a:chExt cx="2428875" cy="5654676"/>
          </a:xfrm>
        </p:grpSpPr>
        <p:sp>
          <p:nvSpPr>
            <p:cNvPr id="697" name="Google Shape;697;p2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8" name="Google Shape;698;p2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9" name="Google Shape;699;p2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0" name="Google Shape;700;p2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1" name="Google Shape;701;p2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2" name="Google Shape;702;p2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3" name="Google Shape;703;p2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4" name="Google Shape;704;p2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5" name="Google Shape;705;p2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6" name="Google Shape;706;p2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7" name="Google Shape;707;p2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8" name="Google Shape;708;p2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538CD5">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09" name="Google Shape;709;p26"/>
          <p:cNvGrpSpPr/>
          <p:nvPr/>
        </p:nvGrpSpPr>
        <p:grpSpPr>
          <a:xfrm>
            <a:off x="27224" y="-786"/>
            <a:ext cx="2356675" cy="6854040"/>
            <a:chOff x="6627813" y="194833"/>
            <a:chExt cx="1952625" cy="5678918"/>
          </a:xfrm>
        </p:grpSpPr>
        <p:sp>
          <p:nvSpPr>
            <p:cNvPr id="710" name="Google Shape;710;p26"/>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1" name="Google Shape;711;p2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2" name="Google Shape;712;p2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3" name="Google Shape;713;p2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4" name="Google Shape;714;p2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5" name="Google Shape;715;p2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6" name="Google Shape;716;p2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7" name="Google Shape;717;p2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8" name="Google Shape;718;p2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9" name="Google Shape;719;p2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0" name="Google Shape;720;p2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1" name="Google Shape;721;p2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17365D">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722" name="Google Shape;722;p26"/>
          <p:cNvSpPr/>
          <p:nvPr/>
        </p:nvSpPr>
        <p:spPr>
          <a:xfrm flipH="1" rot="10800000">
            <a:off x="-159" y="3411452"/>
            <a:ext cx="1098194" cy="514066"/>
          </a:xfrm>
          <a:custGeom>
            <a:rect b="b" l="l" r="r" t="t"/>
            <a:pathLst>
              <a:path extrusionOk="0" h="10168" w="6883">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Imagen que contiene Texto&#10;&#10;Descripción generada automáticamente" id="723" name="Google Shape;723;p26"/>
          <p:cNvPicPr preferRelativeResize="0"/>
          <p:nvPr/>
        </p:nvPicPr>
        <p:blipFill rotWithShape="1">
          <a:blip r:embed="rId3">
            <a:alphaModFix/>
          </a:blip>
          <a:srcRect b="0" l="0" r="0" t="0"/>
          <a:stretch/>
        </p:blipFill>
        <p:spPr>
          <a:xfrm>
            <a:off x="10096763" y="6147514"/>
            <a:ext cx="1907291" cy="536462"/>
          </a:xfrm>
          <a:prstGeom prst="rect">
            <a:avLst/>
          </a:prstGeom>
          <a:noFill/>
          <a:ln>
            <a:noFill/>
          </a:ln>
        </p:spPr>
      </p:pic>
      <p:pic>
        <p:nvPicPr>
          <p:cNvPr descr="Logotipo&#10;&#10;Descripción generada automáticamente" id="724" name="Google Shape;724;p26"/>
          <p:cNvPicPr preferRelativeResize="0"/>
          <p:nvPr/>
        </p:nvPicPr>
        <p:blipFill rotWithShape="1">
          <a:blip r:embed="rId4">
            <a:alphaModFix/>
          </a:blip>
          <a:srcRect b="0" l="0" r="0" t="0"/>
          <a:stretch/>
        </p:blipFill>
        <p:spPr>
          <a:xfrm>
            <a:off x="3011633" y="6264958"/>
            <a:ext cx="1052449" cy="318058"/>
          </a:xfrm>
          <a:prstGeom prst="rect">
            <a:avLst/>
          </a:prstGeom>
          <a:noFill/>
          <a:ln>
            <a:noFill/>
          </a:ln>
        </p:spPr>
      </p:pic>
      <p:pic>
        <p:nvPicPr>
          <p:cNvPr id="725" name="Google Shape;725;p26"/>
          <p:cNvPicPr preferRelativeResize="0"/>
          <p:nvPr/>
        </p:nvPicPr>
        <p:blipFill rotWithShape="1">
          <a:blip r:embed="rId5">
            <a:alphaModFix/>
          </a:blip>
          <a:srcRect b="0" l="0" r="0" t="0"/>
          <a:stretch/>
        </p:blipFill>
        <p:spPr>
          <a:xfrm>
            <a:off x="4203977" y="1043422"/>
            <a:ext cx="5388864" cy="44036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1D1D1"/>
            </a:gs>
            <a:gs pos="16000">
              <a:srgbClr val="D1D1D1"/>
            </a:gs>
            <a:gs pos="40367">
              <a:srgbClr val="FFFFFF"/>
            </a:gs>
            <a:gs pos="60000">
              <a:srgbClr val="FFFFFF"/>
            </a:gs>
            <a:gs pos="98000">
              <a:srgbClr val="FFFFFF"/>
            </a:gs>
            <a:gs pos="100000">
              <a:srgbClr val="FFFFFF"/>
            </a:gs>
          </a:gsLst>
          <a:path path="circle">
            <a:fillToRect b="100%" r="100%"/>
          </a:path>
          <a:tileRect l="-100%" t="-100%"/>
        </a:gradFill>
      </p:bgPr>
    </p:bg>
    <p:spTree>
      <p:nvGrpSpPr>
        <p:cNvPr id="255" name="Shape 255"/>
        <p:cNvGrpSpPr/>
        <p:nvPr/>
      </p:nvGrpSpPr>
      <p:grpSpPr>
        <a:xfrm>
          <a:off x="0" y="0"/>
          <a:ext cx="0" cy="0"/>
          <a:chOff x="0" y="0"/>
          <a:chExt cx="0" cy="0"/>
        </a:xfrm>
      </p:grpSpPr>
      <p:sp>
        <p:nvSpPr>
          <p:cNvPr id="256" name="Google Shape;256;p3"/>
          <p:cNvSpPr/>
          <p:nvPr/>
        </p:nvSpPr>
        <p:spPr>
          <a:xfrm>
            <a:off x="1"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7" name="Google Shape;257;p3"/>
          <p:cNvSpPr txBox="1"/>
          <p:nvPr>
            <p:ph type="title"/>
          </p:nvPr>
        </p:nvSpPr>
        <p:spPr>
          <a:xfrm>
            <a:off x="1330941" y="577257"/>
            <a:ext cx="9712998"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366092"/>
              </a:buClr>
              <a:buSzPts val="3600"/>
              <a:buFont typeface="Century Gothic"/>
              <a:buNone/>
            </a:pPr>
            <a:r>
              <a:rPr b="1" lang="es-CO">
                <a:solidFill>
                  <a:srgbClr val="366092"/>
                </a:solidFill>
              </a:rPr>
              <a:t>PQRSDF  Del II Trimestre.</a:t>
            </a:r>
            <a:br>
              <a:rPr b="1" lang="es-CO">
                <a:solidFill>
                  <a:schemeClr val="dk2"/>
                </a:solidFill>
              </a:rPr>
            </a:br>
            <a:endParaRPr b="1">
              <a:solidFill>
                <a:schemeClr val="dk2"/>
              </a:solidFill>
            </a:endParaRPr>
          </a:p>
        </p:txBody>
      </p:sp>
      <p:sp>
        <p:nvSpPr>
          <p:cNvPr id="258" name="Google Shape;258;p3"/>
          <p:cNvSpPr/>
          <p:nvPr/>
        </p:nvSpPr>
        <p:spPr>
          <a:xfrm>
            <a:off x="0" y="0"/>
            <a:ext cx="182880"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9" name="Google Shape;259;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Logotipo&#10;&#10;Descripción generada automáticamente" id="260" name="Google Shape;260;p3"/>
          <p:cNvPicPr preferRelativeResize="0"/>
          <p:nvPr/>
        </p:nvPicPr>
        <p:blipFill rotWithShape="1">
          <a:blip r:embed="rId3">
            <a:alphaModFix/>
          </a:blip>
          <a:srcRect b="0" l="0" r="0" t="0"/>
          <a:stretch/>
        </p:blipFill>
        <p:spPr>
          <a:xfrm>
            <a:off x="10771641" y="304800"/>
            <a:ext cx="1008131" cy="362927"/>
          </a:xfrm>
          <a:prstGeom prst="rect">
            <a:avLst/>
          </a:prstGeom>
          <a:noFill/>
          <a:ln>
            <a:noFill/>
          </a:ln>
        </p:spPr>
      </p:pic>
      <p:pic>
        <p:nvPicPr>
          <p:cNvPr descr="Imagen que contiene Texto&#10;&#10;Descripción generada automáticamente" id="261" name="Google Shape;261;p3"/>
          <p:cNvPicPr preferRelativeResize="0"/>
          <p:nvPr/>
        </p:nvPicPr>
        <p:blipFill rotWithShape="1">
          <a:blip r:embed="rId4">
            <a:alphaModFix/>
          </a:blip>
          <a:srcRect b="0" l="0" r="0" t="0"/>
          <a:stretch/>
        </p:blipFill>
        <p:spPr>
          <a:xfrm>
            <a:off x="10096763" y="6147514"/>
            <a:ext cx="1907291" cy="536462"/>
          </a:xfrm>
          <a:prstGeom prst="rect">
            <a:avLst/>
          </a:prstGeom>
          <a:noFill/>
          <a:ln>
            <a:noFill/>
          </a:ln>
        </p:spPr>
      </p:pic>
      <p:sp>
        <p:nvSpPr>
          <p:cNvPr id="262" name="Google Shape;262;p3"/>
          <p:cNvSpPr txBox="1"/>
          <p:nvPr/>
        </p:nvSpPr>
        <p:spPr>
          <a:xfrm>
            <a:off x="703384" y="6314602"/>
            <a:ext cx="597737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pic>
        <p:nvPicPr>
          <p:cNvPr id="263" name="Google Shape;263;p3"/>
          <p:cNvPicPr preferRelativeResize="0"/>
          <p:nvPr>
            <p:ph idx="1" type="body"/>
          </p:nvPr>
        </p:nvPicPr>
        <p:blipFill rotWithShape="1">
          <a:blip r:embed="rId5">
            <a:alphaModFix/>
          </a:blip>
          <a:srcRect b="0" l="0" r="0" t="0"/>
          <a:stretch/>
        </p:blipFill>
        <p:spPr>
          <a:xfrm>
            <a:off x="182880" y="2130603"/>
            <a:ext cx="6199572" cy="4150139"/>
          </a:xfrm>
          <a:prstGeom prst="rect">
            <a:avLst/>
          </a:prstGeom>
          <a:noFill/>
          <a:ln>
            <a:noFill/>
          </a:ln>
        </p:spPr>
      </p:pic>
      <p:sp>
        <p:nvSpPr>
          <p:cNvPr id="264" name="Google Shape;264;p3"/>
          <p:cNvSpPr txBox="1"/>
          <p:nvPr/>
        </p:nvSpPr>
        <p:spPr>
          <a:xfrm>
            <a:off x="6382452" y="1172176"/>
            <a:ext cx="5548182"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Durante este período, el requerimiento más frecuente por parte de los clientes fue del tipo "solicitudes", el cual representó el 85,64 % del total. Este tipo de requerimiento presentó una disminución del 3,80 % en comparación con el mismo período del año anterior.</a:t>
            </a:r>
            <a:endParaRPr/>
          </a:p>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En segundo lugar, se ubicaron las afiliaciones físicas, con una participación del 8,65 %, las cuales registraron una disminución significativa del 20,04 %. Este comportamiento sugiere que las empresas están adoptando con mayor frecuencia la herramienta digital implementada por la Caja para la gestión de afiliaciones.</a:t>
            </a:r>
            <a:endParaRPr/>
          </a:p>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En tercer lugar, se encuentran los reclamos, con una participación del 4,56 %. Este tipo de requerimiento también mostró una disminución representativa del 25,97 % respecto al mismo período del año anterior.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
          <p:cNvSpPr txBox="1"/>
          <p:nvPr>
            <p:ph type="title"/>
          </p:nvPr>
        </p:nvSpPr>
        <p:spPr>
          <a:xfrm>
            <a:off x="1739661" y="624110"/>
            <a:ext cx="9461740" cy="9486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66092"/>
              </a:buClr>
              <a:buSzPts val="2800"/>
              <a:buFont typeface="Candara"/>
              <a:buNone/>
            </a:pPr>
            <a:r>
              <a:rPr b="1" lang="es-CO" sz="2800">
                <a:solidFill>
                  <a:srgbClr val="366092"/>
                </a:solidFill>
                <a:latin typeface="Candara"/>
                <a:ea typeface="Candara"/>
                <a:cs typeface="Candara"/>
                <a:sym typeface="Candara"/>
              </a:rPr>
              <a:t>1.	Tendencia de los Requerimientos</a:t>
            </a:r>
            <a:endParaRPr b="1" sz="2800">
              <a:solidFill>
                <a:srgbClr val="366092"/>
              </a:solidFill>
              <a:latin typeface="Candara"/>
              <a:ea typeface="Candara"/>
              <a:cs typeface="Candara"/>
              <a:sym typeface="Candara"/>
            </a:endParaRPr>
          </a:p>
        </p:txBody>
      </p:sp>
      <p:pic>
        <p:nvPicPr>
          <p:cNvPr descr="Logotipo&#10;&#10;Descripción generada automáticamente" id="270" name="Google Shape;270;p4"/>
          <p:cNvPicPr preferRelativeResize="0"/>
          <p:nvPr/>
        </p:nvPicPr>
        <p:blipFill rotWithShape="1">
          <a:blip r:embed="rId3">
            <a:alphaModFix/>
          </a:blip>
          <a:srcRect b="0" l="0" r="0" t="0"/>
          <a:stretch/>
        </p:blipFill>
        <p:spPr>
          <a:xfrm>
            <a:off x="10715625" y="302517"/>
            <a:ext cx="1064148" cy="321593"/>
          </a:xfrm>
          <a:prstGeom prst="rect">
            <a:avLst/>
          </a:prstGeom>
          <a:noFill/>
          <a:ln>
            <a:noFill/>
          </a:ln>
        </p:spPr>
      </p:pic>
      <p:pic>
        <p:nvPicPr>
          <p:cNvPr descr="Imagen que contiene Texto&#10;&#10;Descripción generada automáticamente" id="271" name="Google Shape;271;p4"/>
          <p:cNvPicPr preferRelativeResize="0"/>
          <p:nvPr/>
        </p:nvPicPr>
        <p:blipFill rotWithShape="1">
          <a:blip r:embed="rId4">
            <a:alphaModFix/>
          </a:blip>
          <a:srcRect b="0" l="0" r="0" t="0"/>
          <a:stretch/>
        </p:blipFill>
        <p:spPr>
          <a:xfrm>
            <a:off x="10096763" y="6267622"/>
            <a:ext cx="1907291" cy="536462"/>
          </a:xfrm>
          <a:prstGeom prst="rect">
            <a:avLst/>
          </a:prstGeom>
          <a:noFill/>
          <a:ln>
            <a:noFill/>
          </a:ln>
        </p:spPr>
      </p:pic>
      <p:sp>
        <p:nvSpPr>
          <p:cNvPr id="272" name="Google Shape;272;p4"/>
          <p:cNvSpPr txBox="1"/>
          <p:nvPr/>
        </p:nvSpPr>
        <p:spPr>
          <a:xfrm>
            <a:off x="1021366" y="3222719"/>
            <a:ext cx="609447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sp>
        <p:nvSpPr>
          <p:cNvPr id="273" name="Google Shape;273;p4"/>
          <p:cNvSpPr txBox="1"/>
          <p:nvPr/>
        </p:nvSpPr>
        <p:spPr>
          <a:xfrm>
            <a:off x="2121058" y="4285615"/>
            <a:ext cx="72420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entury Gothic"/>
                <a:ea typeface="Century Gothic"/>
                <a:cs typeface="Century Gothic"/>
                <a:sym typeface="Century Gothic"/>
              </a:rPr>
              <a:t>•</a:t>
            </a:r>
            <a:endParaRPr/>
          </a:p>
        </p:txBody>
      </p:sp>
      <p:sp>
        <p:nvSpPr>
          <p:cNvPr id="274" name="Google Shape;274;p4"/>
          <p:cNvSpPr txBox="1"/>
          <p:nvPr>
            <p:ph idx="1" type="body"/>
          </p:nvPr>
        </p:nvSpPr>
        <p:spPr>
          <a:xfrm>
            <a:off x="687388" y="3438163"/>
            <a:ext cx="8602916" cy="3365921"/>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800"/>
              <a:buChar char="🠶"/>
            </a:pPr>
            <a:r>
              <a:rPr lang="es-CO"/>
              <a:t>Durante el período analizado, el mes de abril registró el mayor número de requerimientos atendidos, con un total de 17.249, lo que representa el 36,42 % del total del trimestre. Sin embargo, esto significó una disminución del 16,40 % en comparación con abril del año anterior (20.632 requerimientos).</a:t>
            </a:r>
            <a:endParaRPr/>
          </a:p>
          <a:p>
            <a:pPr indent="-342900" lvl="0" marL="342900" rtl="0" algn="l">
              <a:spcBef>
                <a:spcPts val="1000"/>
              </a:spcBef>
              <a:spcAft>
                <a:spcPts val="0"/>
              </a:spcAft>
              <a:buSzPts val="1800"/>
              <a:buChar char="🠶"/>
            </a:pPr>
            <a:r>
              <a:rPr lang="es-CO"/>
              <a:t>Por el contrario, junio fue el mes con menor cantidad de requerimientos, con 12.879 casos, aunque presentó un incremento del 8,12 % respecto al mismo mes del año anterior (11.912 requerimientos).</a:t>
            </a:r>
            <a:endParaRPr/>
          </a:p>
          <a:p>
            <a:pPr indent="-342900" lvl="0" marL="342900" rtl="0" algn="l">
              <a:spcBef>
                <a:spcPts val="1000"/>
              </a:spcBef>
              <a:spcAft>
                <a:spcPts val="0"/>
              </a:spcAft>
              <a:buSzPts val="1800"/>
              <a:buChar char="🠶"/>
            </a:pPr>
            <a:r>
              <a:rPr lang="es-CO"/>
              <a:t>Estos datos reflejan una reducción general en la demanda de atención durante el segundo trimestre, con variaciones mensuales que podrían estar relacionadas con la estacionalidad de los servicios o la eficiencia de las herramientas digitales implementadas.</a:t>
            </a:r>
            <a:endParaRPr/>
          </a:p>
          <a:p>
            <a:pPr indent="-228600" lvl="0" marL="342900" rtl="0" algn="l">
              <a:spcBef>
                <a:spcPts val="1000"/>
              </a:spcBef>
              <a:spcAft>
                <a:spcPts val="0"/>
              </a:spcAft>
              <a:buSzPts val="1800"/>
              <a:buNone/>
            </a:pPr>
            <a:r>
              <a:t/>
            </a:r>
            <a:endParaRPr/>
          </a:p>
        </p:txBody>
      </p:sp>
      <p:pic>
        <p:nvPicPr>
          <p:cNvPr id="275" name="Google Shape;275;p4"/>
          <p:cNvPicPr preferRelativeResize="0"/>
          <p:nvPr/>
        </p:nvPicPr>
        <p:blipFill rotWithShape="1">
          <a:blip r:embed="rId5">
            <a:alphaModFix/>
          </a:blip>
          <a:srcRect b="0" l="0" r="0" t="0"/>
          <a:stretch/>
        </p:blipFill>
        <p:spPr>
          <a:xfrm>
            <a:off x="687388" y="1368444"/>
            <a:ext cx="5960300" cy="2051304"/>
          </a:xfrm>
          <a:prstGeom prst="rect">
            <a:avLst/>
          </a:prstGeom>
          <a:noFill/>
          <a:ln>
            <a:noFill/>
          </a:ln>
        </p:spPr>
      </p:pic>
      <p:pic>
        <p:nvPicPr>
          <p:cNvPr id="276" name="Google Shape;276;p4"/>
          <p:cNvPicPr preferRelativeResize="0"/>
          <p:nvPr/>
        </p:nvPicPr>
        <p:blipFill rotWithShape="1">
          <a:blip r:embed="rId6">
            <a:alphaModFix/>
          </a:blip>
          <a:srcRect b="0" l="0" r="0" t="0"/>
          <a:stretch/>
        </p:blipFill>
        <p:spPr>
          <a:xfrm>
            <a:off x="6612121" y="1103227"/>
            <a:ext cx="5356366" cy="23349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ph type="title"/>
          </p:nvPr>
        </p:nvSpPr>
        <p:spPr>
          <a:xfrm>
            <a:off x="1739661" y="624110"/>
            <a:ext cx="9461740" cy="9486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66092"/>
              </a:buClr>
              <a:buSzPts val="2800"/>
              <a:buFont typeface="Candara"/>
              <a:buNone/>
            </a:pPr>
            <a:r>
              <a:rPr b="1" lang="es-CO" sz="2800">
                <a:solidFill>
                  <a:srgbClr val="366092"/>
                </a:solidFill>
                <a:latin typeface="Candara"/>
                <a:ea typeface="Candara"/>
                <a:cs typeface="Candara"/>
                <a:sym typeface="Candara"/>
              </a:rPr>
              <a:t>2.	Distribución por Unidad y UIS</a:t>
            </a:r>
            <a:endParaRPr b="1" sz="2800">
              <a:solidFill>
                <a:srgbClr val="366092"/>
              </a:solidFill>
              <a:latin typeface="Candara"/>
              <a:ea typeface="Candara"/>
              <a:cs typeface="Candara"/>
              <a:sym typeface="Candara"/>
            </a:endParaRPr>
          </a:p>
        </p:txBody>
      </p:sp>
      <p:pic>
        <p:nvPicPr>
          <p:cNvPr descr="Logotipo&#10;&#10;Descripción generada automáticamente" id="282" name="Google Shape;282;p5"/>
          <p:cNvPicPr preferRelativeResize="0"/>
          <p:nvPr/>
        </p:nvPicPr>
        <p:blipFill rotWithShape="1">
          <a:blip r:embed="rId3">
            <a:alphaModFix/>
          </a:blip>
          <a:srcRect b="0" l="0" r="0" t="0"/>
          <a:stretch/>
        </p:blipFill>
        <p:spPr>
          <a:xfrm>
            <a:off x="10715625" y="302517"/>
            <a:ext cx="1064148" cy="321593"/>
          </a:xfrm>
          <a:prstGeom prst="rect">
            <a:avLst/>
          </a:prstGeom>
          <a:noFill/>
          <a:ln>
            <a:noFill/>
          </a:ln>
        </p:spPr>
      </p:pic>
      <p:pic>
        <p:nvPicPr>
          <p:cNvPr descr="Imagen que contiene Texto&#10;&#10;Descripción generada automáticamente" id="283" name="Google Shape;283;p5"/>
          <p:cNvPicPr preferRelativeResize="0"/>
          <p:nvPr/>
        </p:nvPicPr>
        <p:blipFill rotWithShape="1">
          <a:blip r:embed="rId4">
            <a:alphaModFix/>
          </a:blip>
          <a:srcRect b="0" l="0" r="0" t="0"/>
          <a:stretch/>
        </p:blipFill>
        <p:spPr>
          <a:xfrm>
            <a:off x="10096763" y="6267622"/>
            <a:ext cx="1907291" cy="536462"/>
          </a:xfrm>
          <a:prstGeom prst="rect">
            <a:avLst/>
          </a:prstGeom>
          <a:noFill/>
          <a:ln>
            <a:noFill/>
          </a:ln>
        </p:spPr>
      </p:pic>
      <p:pic>
        <p:nvPicPr>
          <p:cNvPr id="284" name="Google Shape;284;p5"/>
          <p:cNvPicPr preferRelativeResize="0"/>
          <p:nvPr/>
        </p:nvPicPr>
        <p:blipFill rotWithShape="1">
          <a:blip r:embed="rId5">
            <a:alphaModFix/>
          </a:blip>
          <a:srcRect b="0" l="0" r="0" t="0"/>
          <a:stretch/>
        </p:blipFill>
        <p:spPr>
          <a:xfrm>
            <a:off x="342899" y="1337211"/>
            <a:ext cx="5475957" cy="2847079"/>
          </a:xfrm>
          <a:prstGeom prst="rect">
            <a:avLst/>
          </a:prstGeom>
          <a:noFill/>
          <a:ln>
            <a:noFill/>
          </a:ln>
        </p:spPr>
      </p:pic>
      <p:pic>
        <p:nvPicPr>
          <p:cNvPr id="285" name="Google Shape;285;p5"/>
          <p:cNvPicPr preferRelativeResize="0"/>
          <p:nvPr/>
        </p:nvPicPr>
        <p:blipFill rotWithShape="1">
          <a:blip r:embed="rId6">
            <a:alphaModFix/>
          </a:blip>
          <a:srcRect b="0" l="0" r="0" t="0"/>
          <a:stretch/>
        </p:blipFill>
        <p:spPr>
          <a:xfrm>
            <a:off x="5818856" y="2993299"/>
            <a:ext cx="6370701" cy="3081528"/>
          </a:xfrm>
          <a:prstGeom prst="rect">
            <a:avLst/>
          </a:prstGeom>
          <a:noFill/>
          <a:ln>
            <a:noFill/>
          </a:ln>
        </p:spPr>
      </p:pic>
      <p:pic>
        <p:nvPicPr>
          <p:cNvPr id="286" name="Google Shape;286;p5"/>
          <p:cNvPicPr preferRelativeResize="0"/>
          <p:nvPr/>
        </p:nvPicPr>
        <p:blipFill rotWithShape="1">
          <a:blip r:embed="rId7">
            <a:alphaModFix/>
          </a:blip>
          <a:srcRect b="0" l="0" r="0" t="0"/>
          <a:stretch/>
        </p:blipFill>
        <p:spPr>
          <a:xfrm>
            <a:off x="1409700" y="4296298"/>
            <a:ext cx="6197977" cy="237765"/>
          </a:xfrm>
          <a:prstGeom prst="rect">
            <a:avLst/>
          </a:prstGeom>
          <a:noFill/>
          <a:ln>
            <a:noFill/>
          </a:ln>
        </p:spPr>
      </p:pic>
      <p:pic>
        <p:nvPicPr>
          <p:cNvPr id="287" name="Google Shape;287;p5"/>
          <p:cNvPicPr preferRelativeResize="0"/>
          <p:nvPr/>
        </p:nvPicPr>
        <p:blipFill rotWithShape="1">
          <a:blip r:embed="rId7">
            <a:alphaModFix/>
          </a:blip>
          <a:srcRect b="0" l="0" r="0" t="0"/>
          <a:stretch/>
        </p:blipFill>
        <p:spPr>
          <a:xfrm>
            <a:off x="6289297" y="5933459"/>
            <a:ext cx="5785605" cy="2377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
          <p:cNvSpPr txBox="1"/>
          <p:nvPr>
            <p:ph type="title"/>
          </p:nvPr>
        </p:nvSpPr>
        <p:spPr>
          <a:xfrm>
            <a:off x="1801367" y="624110"/>
            <a:ext cx="9400033" cy="5981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893C6"/>
              </a:buClr>
              <a:buSzPts val="1800"/>
              <a:buFont typeface="Arial"/>
              <a:buNone/>
            </a:pPr>
            <a:r>
              <a:rPr b="1" lang="es-CO" sz="1800">
                <a:latin typeface="Arial"/>
                <a:ea typeface="Arial"/>
                <a:cs typeface="Arial"/>
                <a:sym typeface="Arial"/>
              </a:rPr>
              <a:t>3.QUEJAS, RECLAMOS Y SOLICITUDES RECURRENTES </a:t>
            </a:r>
            <a:endParaRPr b="1" sz="2800">
              <a:solidFill>
                <a:srgbClr val="366092"/>
              </a:solidFill>
              <a:latin typeface="Candara"/>
              <a:ea typeface="Candara"/>
              <a:cs typeface="Candara"/>
              <a:sym typeface="Candara"/>
            </a:endParaRPr>
          </a:p>
        </p:txBody>
      </p:sp>
      <p:pic>
        <p:nvPicPr>
          <p:cNvPr descr="Logotipo&#10;&#10;Descripción generada automáticamente" id="293" name="Google Shape;293;p6"/>
          <p:cNvPicPr preferRelativeResize="0"/>
          <p:nvPr/>
        </p:nvPicPr>
        <p:blipFill rotWithShape="1">
          <a:blip r:embed="rId3">
            <a:alphaModFix/>
          </a:blip>
          <a:srcRect b="0" l="0" r="0" t="0"/>
          <a:stretch/>
        </p:blipFill>
        <p:spPr>
          <a:xfrm>
            <a:off x="10715625" y="302517"/>
            <a:ext cx="1064148" cy="321593"/>
          </a:xfrm>
          <a:prstGeom prst="rect">
            <a:avLst/>
          </a:prstGeom>
          <a:noFill/>
          <a:ln>
            <a:noFill/>
          </a:ln>
        </p:spPr>
      </p:pic>
      <p:pic>
        <p:nvPicPr>
          <p:cNvPr descr="Imagen que contiene Texto&#10;&#10;Descripción generada automáticamente" id="294" name="Google Shape;294;p6"/>
          <p:cNvPicPr preferRelativeResize="0"/>
          <p:nvPr/>
        </p:nvPicPr>
        <p:blipFill rotWithShape="1">
          <a:blip r:embed="rId4">
            <a:alphaModFix/>
          </a:blip>
          <a:srcRect b="0" l="0" r="0" t="0"/>
          <a:stretch/>
        </p:blipFill>
        <p:spPr>
          <a:xfrm>
            <a:off x="10096763" y="6267622"/>
            <a:ext cx="1907291" cy="536462"/>
          </a:xfrm>
          <a:prstGeom prst="rect">
            <a:avLst/>
          </a:prstGeom>
          <a:noFill/>
          <a:ln>
            <a:noFill/>
          </a:ln>
        </p:spPr>
      </p:pic>
      <p:pic>
        <p:nvPicPr>
          <p:cNvPr id="295" name="Google Shape;295;p6"/>
          <p:cNvPicPr preferRelativeResize="0"/>
          <p:nvPr/>
        </p:nvPicPr>
        <p:blipFill rotWithShape="1">
          <a:blip r:embed="rId5">
            <a:alphaModFix/>
          </a:blip>
          <a:srcRect b="0" l="0" r="0" t="0"/>
          <a:stretch/>
        </p:blipFill>
        <p:spPr>
          <a:xfrm>
            <a:off x="412227" y="1379265"/>
            <a:ext cx="5369448" cy="2761488"/>
          </a:xfrm>
          <a:prstGeom prst="rect">
            <a:avLst/>
          </a:prstGeom>
          <a:noFill/>
          <a:ln>
            <a:noFill/>
          </a:ln>
        </p:spPr>
      </p:pic>
      <p:pic>
        <p:nvPicPr>
          <p:cNvPr id="296" name="Google Shape;296;p6"/>
          <p:cNvPicPr preferRelativeResize="0"/>
          <p:nvPr/>
        </p:nvPicPr>
        <p:blipFill rotWithShape="1">
          <a:blip r:embed="rId6">
            <a:alphaModFix/>
          </a:blip>
          <a:srcRect b="0" l="0" r="0" t="0"/>
          <a:stretch/>
        </p:blipFill>
        <p:spPr>
          <a:xfrm>
            <a:off x="5992355" y="1861566"/>
            <a:ext cx="5787418" cy="3681984"/>
          </a:xfrm>
          <a:prstGeom prst="rect">
            <a:avLst/>
          </a:prstGeom>
          <a:noFill/>
          <a:ln>
            <a:noFill/>
          </a:ln>
        </p:spPr>
      </p:pic>
      <p:pic>
        <p:nvPicPr>
          <p:cNvPr id="297" name="Google Shape;297;p6"/>
          <p:cNvPicPr preferRelativeResize="0"/>
          <p:nvPr/>
        </p:nvPicPr>
        <p:blipFill rotWithShape="1">
          <a:blip r:embed="rId7">
            <a:alphaModFix/>
          </a:blip>
          <a:srcRect b="0" l="0" r="0" t="0"/>
          <a:stretch/>
        </p:blipFill>
        <p:spPr>
          <a:xfrm>
            <a:off x="1801367" y="4021870"/>
            <a:ext cx="5785605" cy="237765"/>
          </a:xfrm>
          <a:prstGeom prst="rect">
            <a:avLst/>
          </a:prstGeom>
          <a:noFill/>
          <a:ln>
            <a:noFill/>
          </a:ln>
        </p:spPr>
      </p:pic>
      <p:pic>
        <p:nvPicPr>
          <p:cNvPr id="298" name="Google Shape;298;p6"/>
          <p:cNvPicPr preferRelativeResize="0"/>
          <p:nvPr/>
        </p:nvPicPr>
        <p:blipFill rotWithShape="1">
          <a:blip r:embed="rId7">
            <a:alphaModFix/>
          </a:blip>
          <a:srcRect b="0" l="0" r="0" t="0"/>
          <a:stretch/>
        </p:blipFill>
        <p:spPr>
          <a:xfrm>
            <a:off x="6501383" y="5315310"/>
            <a:ext cx="5785605" cy="2377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7"/>
          <p:cNvPicPr preferRelativeResize="0"/>
          <p:nvPr/>
        </p:nvPicPr>
        <p:blipFill rotWithShape="1">
          <a:blip r:embed="rId3">
            <a:alphaModFix/>
          </a:blip>
          <a:srcRect b="0" l="0" r="0" t="0"/>
          <a:stretch/>
        </p:blipFill>
        <p:spPr>
          <a:xfrm>
            <a:off x="1745685" y="637790"/>
            <a:ext cx="9455716" cy="627942"/>
          </a:xfrm>
          <a:prstGeom prst="rect">
            <a:avLst/>
          </a:prstGeom>
          <a:noFill/>
          <a:ln>
            <a:noFill/>
          </a:ln>
        </p:spPr>
      </p:pic>
      <p:pic>
        <p:nvPicPr>
          <p:cNvPr descr="Logotipo&#10;&#10;Descripción generada automáticamente" id="304" name="Google Shape;304;p7"/>
          <p:cNvPicPr preferRelativeResize="0"/>
          <p:nvPr/>
        </p:nvPicPr>
        <p:blipFill rotWithShape="1">
          <a:blip r:embed="rId4">
            <a:alphaModFix/>
          </a:blip>
          <a:srcRect b="0" l="0" r="0" t="0"/>
          <a:stretch/>
        </p:blipFill>
        <p:spPr>
          <a:xfrm>
            <a:off x="10715625" y="302517"/>
            <a:ext cx="1064148" cy="321593"/>
          </a:xfrm>
          <a:prstGeom prst="rect">
            <a:avLst/>
          </a:prstGeom>
          <a:noFill/>
          <a:ln>
            <a:noFill/>
          </a:ln>
        </p:spPr>
      </p:pic>
      <p:pic>
        <p:nvPicPr>
          <p:cNvPr descr="Imagen que contiene Texto&#10;&#10;Descripción generada automáticamente" id="305" name="Google Shape;305;p7"/>
          <p:cNvPicPr preferRelativeResize="0"/>
          <p:nvPr/>
        </p:nvPicPr>
        <p:blipFill rotWithShape="1">
          <a:blip r:embed="rId5">
            <a:alphaModFix/>
          </a:blip>
          <a:srcRect b="0" l="0" r="0" t="0"/>
          <a:stretch/>
        </p:blipFill>
        <p:spPr>
          <a:xfrm>
            <a:off x="10096763" y="6267622"/>
            <a:ext cx="1907291" cy="536462"/>
          </a:xfrm>
          <a:prstGeom prst="rect">
            <a:avLst/>
          </a:prstGeom>
          <a:noFill/>
          <a:ln>
            <a:noFill/>
          </a:ln>
        </p:spPr>
      </p:pic>
      <p:pic>
        <p:nvPicPr>
          <p:cNvPr id="306" name="Google Shape;306;p7"/>
          <p:cNvPicPr preferRelativeResize="0"/>
          <p:nvPr/>
        </p:nvPicPr>
        <p:blipFill rotWithShape="1">
          <a:blip r:embed="rId6">
            <a:alphaModFix/>
          </a:blip>
          <a:srcRect b="0" l="0" r="0" t="0"/>
          <a:stretch/>
        </p:blipFill>
        <p:spPr>
          <a:xfrm>
            <a:off x="2458974" y="2210562"/>
            <a:ext cx="7274052" cy="2436876"/>
          </a:xfrm>
          <a:prstGeom prst="rect">
            <a:avLst/>
          </a:prstGeom>
          <a:noFill/>
          <a:ln>
            <a:noFill/>
          </a:ln>
        </p:spPr>
      </p:pic>
      <p:pic>
        <p:nvPicPr>
          <p:cNvPr id="307" name="Google Shape;307;p7"/>
          <p:cNvPicPr preferRelativeResize="0"/>
          <p:nvPr/>
        </p:nvPicPr>
        <p:blipFill rotWithShape="1">
          <a:blip r:embed="rId7">
            <a:alphaModFix/>
          </a:blip>
          <a:srcRect b="0" l="0" r="0" t="0"/>
          <a:stretch/>
        </p:blipFill>
        <p:spPr>
          <a:xfrm>
            <a:off x="3947421" y="4528555"/>
            <a:ext cx="5785605" cy="237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1D1D1"/>
            </a:gs>
            <a:gs pos="10000">
              <a:srgbClr val="D1D1D1"/>
            </a:gs>
            <a:gs pos="27523">
              <a:srgbClr val="FFFFFF"/>
            </a:gs>
            <a:gs pos="50000">
              <a:srgbClr val="FFFFFF"/>
            </a:gs>
            <a:gs pos="82000">
              <a:srgbClr val="EEEEEE"/>
            </a:gs>
            <a:gs pos="100000">
              <a:srgbClr val="EEEEEE"/>
            </a:gs>
          </a:gsLst>
          <a:path path="circle">
            <a:fillToRect b="100%" r="100%"/>
          </a:path>
          <a:tileRect l="-100%" t="-100%"/>
        </a:gradFill>
      </p:bgPr>
    </p:bg>
    <p:spTree>
      <p:nvGrpSpPr>
        <p:cNvPr id="311" name="Shape 311"/>
        <p:cNvGrpSpPr/>
        <p:nvPr/>
      </p:nvGrpSpPr>
      <p:grpSpPr>
        <a:xfrm>
          <a:off x="0" y="0"/>
          <a:ext cx="0" cy="0"/>
          <a:chOff x="0" y="0"/>
          <a:chExt cx="0" cy="0"/>
        </a:xfrm>
      </p:grpSpPr>
      <p:sp>
        <p:nvSpPr>
          <p:cNvPr id="312" name="Google Shape;312;p8"/>
          <p:cNvSpPr txBox="1"/>
          <p:nvPr>
            <p:ph type="title"/>
          </p:nvPr>
        </p:nvSpPr>
        <p:spPr>
          <a:xfrm>
            <a:off x="2138721" y="734564"/>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66092"/>
              </a:buClr>
              <a:buSzPts val="4000"/>
              <a:buFont typeface="Candara"/>
              <a:buNone/>
            </a:pPr>
            <a:r>
              <a:rPr b="1" lang="es-CO" sz="4000">
                <a:solidFill>
                  <a:srgbClr val="366092"/>
                </a:solidFill>
                <a:latin typeface="Candara"/>
                <a:ea typeface="Candara"/>
                <a:cs typeface="Candara"/>
                <a:sym typeface="Candara"/>
              </a:rPr>
              <a:t>4.	Canales de Atención</a:t>
            </a:r>
            <a:endParaRPr/>
          </a:p>
        </p:txBody>
      </p:sp>
      <p:pic>
        <p:nvPicPr>
          <p:cNvPr descr="Imagen que contiene Texto&#10;&#10;Descripción generada automáticamente" id="313" name="Google Shape;313;p8"/>
          <p:cNvPicPr preferRelativeResize="0"/>
          <p:nvPr/>
        </p:nvPicPr>
        <p:blipFill rotWithShape="1">
          <a:blip r:embed="rId3">
            <a:alphaModFix/>
          </a:blip>
          <a:srcRect b="0" l="0" r="0" t="0"/>
          <a:stretch/>
        </p:blipFill>
        <p:spPr>
          <a:xfrm>
            <a:off x="10096763" y="6147514"/>
            <a:ext cx="1907291" cy="536462"/>
          </a:xfrm>
          <a:prstGeom prst="rect">
            <a:avLst/>
          </a:prstGeom>
          <a:noFill/>
          <a:ln>
            <a:noFill/>
          </a:ln>
        </p:spPr>
      </p:pic>
      <p:pic>
        <p:nvPicPr>
          <p:cNvPr descr="Logotipo&#10;&#10;Descripción generada automáticamente" id="314" name="Google Shape;314;p8"/>
          <p:cNvPicPr preferRelativeResize="0"/>
          <p:nvPr/>
        </p:nvPicPr>
        <p:blipFill rotWithShape="1">
          <a:blip r:embed="rId4">
            <a:alphaModFix/>
          </a:blip>
          <a:srcRect b="0" l="0" r="0" t="0"/>
          <a:stretch/>
        </p:blipFill>
        <p:spPr>
          <a:xfrm>
            <a:off x="10487025" y="233433"/>
            <a:ext cx="1292748" cy="390678"/>
          </a:xfrm>
          <a:prstGeom prst="rect">
            <a:avLst/>
          </a:prstGeom>
          <a:noFill/>
          <a:ln>
            <a:noFill/>
          </a:ln>
        </p:spPr>
      </p:pic>
      <p:sp>
        <p:nvSpPr>
          <p:cNvPr id="315" name="Google Shape;315;p8"/>
          <p:cNvSpPr/>
          <p:nvPr/>
        </p:nvSpPr>
        <p:spPr>
          <a:xfrm>
            <a:off x="3465513" y="555307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1" lang="es-CO" sz="11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316" name="Google Shape;316;p8"/>
          <p:cNvSpPr/>
          <p:nvPr/>
        </p:nvSpPr>
        <p:spPr>
          <a:xfrm>
            <a:off x="3465513" y="8143875"/>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7" name="Google Shape;317;p8"/>
          <p:cNvSpPr txBox="1"/>
          <p:nvPr/>
        </p:nvSpPr>
        <p:spPr>
          <a:xfrm>
            <a:off x="5105400" y="4636671"/>
            <a:ext cx="57873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pic>
        <p:nvPicPr>
          <p:cNvPr id="318" name="Google Shape;318;p8"/>
          <p:cNvPicPr preferRelativeResize="0"/>
          <p:nvPr/>
        </p:nvPicPr>
        <p:blipFill rotWithShape="1">
          <a:blip r:embed="rId5">
            <a:alphaModFix/>
          </a:blip>
          <a:srcRect b="0" l="0" r="0" t="0"/>
          <a:stretch/>
        </p:blipFill>
        <p:spPr>
          <a:xfrm>
            <a:off x="2607564" y="1833072"/>
            <a:ext cx="2578832" cy="2597121"/>
          </a:xfrm>
          <a:prstGeom prst="rect">
            <a:avLst/>
          </a:prstGeom>
          <a:noFill/>
          <a:ln>
            <a:noFill/>
          </a:ln>
        </p:spPr>
      </p:pic>
      <p:pic>
        <p:nvPicPr>
          <p:cNvPr id="319" name="Google Shape;319;p8"/>
          <p:cNvPicPr preferRelativeResize="0"/>
          <p:nvPr/>
        </p:nvPicPr>
        <p:blipFill rotWithShape="1">
          <a:blip r:embed="rId6">
            <a:alphaModFix/>
          </a:blip>
          <a:srcRect b="0" l="0" r="0" t="0"/>
          <a:stretch/>
        </p:blipFill>
        <p:spPr>
          <a:xfrm>
            <a:off x="6374509" y="1915475"/>
            <a:ext cx="2694666" cy="25971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916">
              <a:schemeClr val="accent2"/>
            </a:gs>
            <a:gs pos="31000">
              <a:srgbClr val="E7E7E7"/>
            </a:gs>
            <a:gs pos="99000">
              <a:schemeClr val="accent2"/>
            </a:gs>
            <a:gs pos="100000">
              <a:srgbClr val="909090"/>
            </a:gs>
          </a:gsLst>
          <a:lin ang="16200000" scaled="0"/>
        </a:gradFill>
      </p:bgPr>
    </p:bg>
    <p:spTree>
      <p:nvGrpSpPr>
        <p:cNvPr id="323" name="Shape 323"/>
        <p:cNvGrpSpPr/>
        <p:nvPr/>
      </p:nvGrpSpPr>
      <p:grpSpPr>
        <a:xfrm>
          <a:off x="0" y="0"/>
          <a:ext cx="0" cy="0"/>
          <a:chOff x="0" y="0"/>
          <a:chExt cx="0" cy="0"/>
        </a:xfrm>
      </p:grpSpPr>
      <p:sp>
        <p:nvSpPr>
          <p:cNvPr id="324" name="Google Shape;324;p9"/>
          <p:cNvSpPr txBox="1"/>
          <p:nvPr>
            <p:ph type="title"/>
          </p:nvPr>
        </p:nvSpPr>
        <p:spPr>
          <a:xfrm>
            <a:off x="1712977" y="588963"/>
            <a:ext cx="8421624" cy="120091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6893C6"/>
              </a:buClr>
              <a:buSzPct val="100000"/>
              <a:buFont typeface="Calibri"/>
              <a:buNone/>
            </a:pPr>
            <a:br>
              <a:rPr lang="es-CO" sz="1800">
                <a:latin typeface="Calibri"/>
                <a:ea typeface="Calibri"/>
                <a:cs typeface="Calibri"/>
                <a:sym typeface="Calibri"/>
              </a:rPr>
            </a:br>
            <a:br>
              <a:rPr lang="es-CO" sz="3600">
                <a:solidFill>
                  <a:schemeClr val="dk2"/>
                </a:solidFill>
              </a:rPr>
            </a:br>
            <a:endParaRPr/>
          </a:p>
        </p:txBody>
      </p:sp>
      <p:pic>
        <p:nvPicPr>
          <p:cNvPr descr="Imagen que contiene Texto&#10;&#10;Descripción generada automáticamente" id="325" name="Google Shape;325;p9"/>
          <p:cNvPicPr preferRelativeResize="0"/>
          <p:nvPr/>
        </p:nvPicPr>
        <p:blipFill rotWithShape="1">
          <a:blip r:embed="rId3">
            <a:alphaModFix/>
          </a:blip>
          <a:srcRect b="0" l="0" r="0" t="0"/>
          <a:stretch/>
        </p:blipFill>
        <p:spPr>
          <a:xfrm>
            <a:off x="10096763" y="6147514"/>
            <a:ext cx="1907291" cy="536462"/>
          </a:xfrm>
          <a:prstGeom prst="rect">
            <a:avLst/>
          </a:prstGeom>
          <a:noFill/>
          <a:ln>
            <a:noFill/>
          </a:ln>
        </p:spPr>
      </p:pic>
      <p:pic>
        <p:nvPicPr>
          <p:cNvPr descr="Logotipo&#10;&#10;Descripción generada automáticamente" id="326" name="Google Shape;326;p9"/>
          <p:cNvPicPr preferRelativeResize="0"/>
          <p:nvPr/>
        </p:nvPicPr>
        <p:blipFill rotWithShape="1">
          <a:blip r:embed="rId4">
            <a:alphaModFix/>
          </a:blip>
          <a:srcRect b="0" l="0" r="0" t="0"/>
          <a:stretch/>
        </p:blipFill>
        <p:spPr>
          <a:xfrm>
            <a:off x="10487025" y="233433"/>
            <a:ext cx="1292748" cy="390678"/>
          </a:xfrm>
          <a:prstGeom prst="rect">
            <a:avLst/>
          </a:prstGeom>
          <a:noFill/>
          <a:ln>
            <a:noFill/>
          </a:ln>
        </p:spPr>
      </p:pic>
      <p:sp>
        <p:nvSpPr>
          <p:cNvPr id="327" name="Google Shape;327;p9"/>
          <p:cNvSpPr txBox="1"/>
          <p:nvPr/>
        </p:nvSpPr>
        <p:spPr>
          <a:xfrm>
            <a:off x="1536954" y="4276020"/>
            <a:ext cx="609447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800">
                <a:solidFill>
                  <a:schemeClr val="dk2"/>
                </a:solidFill>
                <a:latin typeface="Calibri"/>
                <a:ea typeface="Calibri"/>
                <a:cs typeface="Calibri"/>
                <a:sym typeface="Calibri"/>
              </a:rPr>
              <a:t>Fuente: Sistema I-gestión</a:t>
            </a:r>
            <a:endParaRPr sz="800">
              <a:solidFill>
                <a:schemeClr val="dk2"/>
              </a:solidFill>
              <a:latin typeface="Century Gothic"/>
              <a:ea typeface="Century Gothic"/>
              <a:cs typeface="Century Gothic"/>
              <a:sym typeface="Century Gothic"/>
            </a:endParaRPr>
          </a:p>
        </p:txBody>
      </p:sp>
      <p:pic>
        <p:nvPicPr>
          <p:cNvPr id="328" name="Google Shape;328;p9"/>
          <p:cNvPicPr preferRelativeResize="0"/>
          <p:nvPr/>
        </p:nvPicPr>
        <p:blipFill rotWithShape="1">
          <a:blip r:embed="rId5">
            <a:alphaModFix/>
          </a:blip>
          <a:srcRect b="0" l="0" r="0" t="0"/>
          <a:stretch/>
        </p:blipFill>
        <p:spPr>
          <a:xfrm>
            <a:off x="1712977" y="588963"/>
            <a:ext cx="5364945" cy="768163"/>
          </a:xfrm>
          <a:prstGeom prst="rect">
            <a:avLst/>
          </a:prstGeom>
          <a:noFill/>
          <a:ln>
            <a:noFill/>
          </a:ln>
        </p:spPr>
      </p:pic>
      <p:pic>
        <p:nvPicPr>
          <p:cNvPr id="329" name="Google Shape;329;p9"/>
          <p:cNvPicPr preferRelativeResize="0"/>
          <p:nvPr/>
        </p:nvPicPr>
        <p:blipFill rotWithShape="1">
          <a:blip r:embed="rId6">
            <a:alphaModFix/>
          </a:blip>
          <a:srcRect b="0" l="0" r="0" t="0"/>
          <a:stretch/>
        </p:blipFill>
        <p:spPr>
          <a:xfrm>
            <a:off x="803271" y="1166791"/>
            <a:ext cx="5956308" cy="3109229"/>
          </a:xfrm>
          <a:prstGeom prst="rect">
            <a:avLst/>
          </a:prstGeom>
          <a:noFill/>
          <a:ln>
            <a:noFill/>
          </a:ln>
        </p:spPr>
      </p:pic>
      <p:pic>
        <p:nvPicPr>
          <p:cNvPr id="330" name="Google Shape;330;p9"/>
          <p:cNvPicPr preferRelativeResize="0"/>
          <p:nvPr/>
        </p:nvPicPr>
        <p:blipFill rotWithShape="1">
          <a:blip r:embed="rId7">
            <a:alphaModFix/>
          </a:blip>
          <a:srcRect b="0" l="0" r="0" t="0"/>
          <a:stretch/>
        </p:blipFill>
        <p:spPr>
          <a:xfrm>
            <a:off x="6577657" y="1219899"/>
            <a:ext cx="5722154" cy="1596674"/>
          </a:xfrm>
          <a:prstGeom prst="rect">
            <a:avLst/>
          </a:prstGeom>
          <a:noFill/>
          <a:ln>
            <a:noFill/>
          </a:ln>
        </p:spPr>
      </p:pic>
      <p:pic>
        <p:nvPicPr>
          <p:cNvPr id="331" name="Google Shape;331;p9"/>
          <p:cNvPicPr preferRelativeResize="0"/>
          <p:nvPr/>
        </p:nvPicPr>
        <p:blipFill rotWithShape="1">
          <a:blip r:embed="rId8">
            <a:alphaModFix/>
          </a:blip>
          <a:srcRect b="0" l="0" r="0" t="0"/>
          <a:stretch/>
        </p:blipFill>
        <p:spPr>
          <a:xfrm>
            <a:off x="4276725" y="4276020"/>
            <a:ext cx="5943600" cy="24934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spiral">
  <a:themeElements>
    <a:clrScheme name="Personalizado 3">
      <a:dk1>
        <a:srgbClr val="4F81BD"/>
      </a:dk1>
      <a:lt1>
        <a:srgbClr val="FFFFFF"/>
      </a:lt1>
      <a:dk2>
        <a:srgbClr val="1F497D"/>
      </a:dk2>
      <a:lt2>
        <a:srgbClr val="D8D8D8"/>
      </a:lt2>
      <a:accent1>
        <a:srgbClr val="C00000"/>
      </a:accent1>
      <a:accent2>
        <a:srgbClr val="D8D8D8"/>
      </a:accent2>
      <a:accent3>
        <a:srgbClr val="F2F2F2"/>
      </a:accent3>
      <a:accent4>
        <a:srgbClr val="FF6566"/>
      </a:accent4>
      <a:accent5>
        <a:srgbClr val="8DB3E2"/>
      </a:accent5>
      <a:accent6>
        <a:srgbClr val="FE9999"/>
      </a:accent6>
      <a:hlink>
        <a:srgbClr val="0000FF"/>
      </a:hlink>
      <a:folHlink>
        <a:srgbClr val="FF5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spiral">
  <a:themeElements>
    <a:clrScheme name="Personalizado 3">
      <a:dk1>
        <a:srgbClr val="4F81BD"/>
      </a:dk1>
      <a:lt1>
        <a:srgbClr val="FFFFFF"/>
      </a:lt1>
      <a:dk2>
        <a:srgbClr val="1F497D"/>
      </a:dk2>
      <a:lt2>
        <a:srgbClr val="D8D8D8"/>
      </a:lt2>
      <a:accent1>
        <a:srgbClr val="C00000"/>
      </a:accent1>
      <a:accent2>
        <a:srgbClr val="D8D8D8"/>
      </a:accent2>
      <a:accent3>
        <a:srgbClr val="F2F2F2"/>
      </a:accent3>
      <a:accent4>
        <a:srgbClr val="FF6566"/>
      </a:accent4>
      <a:accent5>
        <a:srgbClr val="8DB3E2"/>
      </a:accent5>
      <a:accent6>
        <a:srgbClr val="FE9999"/>
      </a:accent6>
      <a:hlink>
        <a:srgbClr val="0000FF"/>
      </a:hlink>
      <a:folHlink>
        <a:srgbClr val="FF5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2025-01-28T14:54:16Z</dcterms:created>
  <dc:creator>Acliente 1 Ofiice 365</dc:creator>
</cp:coreProperties>
</file>