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65" r:id="rId2"/>
    <p:sldId id="377" r:id="rId3"/>
    <p:sldId id="379" r:id="rId4"/>
    <p:sldId id="287" r:id="rId5"/>
    <p:sldId id="269" r:id="rId6"/>
    <p:sldId id="382" r:id="rId7"/>
    <p:sldId id="298" r:id="rId8"/>
    <p:sldId id="306" r:id="rId9"/>
    <p:sldId id="380" r:id="rId10"/>
    <p:sldId id="381" r:id="rId11"/>
    <p:sldId id="290" r:id="rId12"/>
    <p:sldId id="355" r:id="rId13"/>
    <p:sldId id="291" r:id="rId14"/>
    <p:sldId id="292" r:id="rId15"/>
    <p:sldId id="378" r:id="rId16"/>
    <p:sldId id="333" r:id="rId17"/>
    <p:sldId id="335" r:id="rId18"/>
    <p:sldId id="309" r:id="rId19"/>
    <p:sldId id="376" r:id="rId20"/>
    <p:sldId id="294" r:id="rId21"/>
    <p:sldId id="311" r:id="rId22"/>
    <p:sldId id="296" r:id="rId23"/>
    <p:sldId id="315" r:id="rId24"/>
    <p:sldId id="317" r:id="rId25"/>
    <p:sldId id="318" r:id="rId26"/>
    <p:sldId id="358" r:id="rId27"/>
    <p:sldId id="321" r:id="rId28"/>
    <p:sldId id="324" r:id="rId29"/>
    <p:sldId id="342" r:id="rId30"/>
    <p:sldId id="328" r:id="rId31"/>
    <p:sldId id="326" r:id="rId32"/>
    <p:sldId id="346" r:id="rId33"/>
    <p:sldId id="348" r:id="rId34"/>
    <p:sldId id="350" r:id="rId35"/>
    <p:sldId id="353" r:id="rId36"/>
    <p:sldId id="373" r:id="rId3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64C1E-0BCD-8E42-6810-BC0521BB93D7}" name="Biblioteca3 Office365" initials="BO" userId="S::biblioteca3.office365@cajamag.com.co::34f04681-08da-4529-826b-732d01f37a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loria Echeverria" initials="" lastIdx="17" clrIdx="0"/>
  <p:cmAuthor id="2" name="Lorena Pabon Mendoza" initials="" lastIdx="3" clrIdx="1"/>
  <p:cmAuthor id="3" name="Bibliobus"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76" autoAdjust="0"/>
    <p:restoredTop sz="91370" autoAdjust="0"/>
  </p:normalViewPr>
  <p:slideViewPr>
    <p:cSldViewPr snapToGrid="0">
      <p:cViewPr varScale="1">
        <p:scale>
          <a:sx n="64" d="100"/>
          <a:sy n="64" d="100"/>
        </p:scale>
        <p:origin x="1260"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F052E20-8E27-679F-2BAF-001B104186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O"/>
          </a:p>
        </p:txBody>
      </p:sp>
      <p:sp>
        <p:nvSpPr>
          <p:cNvPr id="3" name="Marcador de fecha 2">
            <a:extLst>
              <a:ext uri="{FF2B5EF4-FFF2-40B4-BE49-F238E27FC236}">
                <a16:creationId xmlns:a16="http://schemas.microsoft.com/office/drawing/2014/main" id="{EB9C64D7-3EDF-4E09-EDF7-A0033179572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55BD489-9D29-9C41-8351-39314F968819}" type="datetimeFigureOut">
              <a:rPr lang="es-CO"/>
              <a:pPr>
                <a:defRPr/>
              </a:pPr>
              <a:t>8/08/2025</a:t>
            </a:fld>
            <a:endParaRPr lang="es-CO"/>
          </a:p>
        </p:txBody>
      </p:sp>
      <p:sp>
        <p:nvSpPr>
          <p:cNvPr id="4" name="Marcador de imagen de diapositiva 3">
            <a:extLst>
              <a:ext uri="{FF2B5EF4-FFF2-40B4-BE49-F238E27FC236}">
                <a16:creationId xmlns:a16="http://schemas.microsoft.com/office/drawing/2014/main" id="{508AB742-200D-9A7E-87B2-5255DA49283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Marcador de notas 4">
            <a:extLst>
              <a:ext uri="{FF2B5EF4-FFF2-40B4-BE49-F238E27FC236}">
                <a16:creationId xmlns:a16="http://schemas.microsoft.com/office/drawing/2014/main" id="{CC6D884A-B3C3-3A94-E9FF-8030D8301EE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a:ext uri="{FF2B5EF4-FFF2-40B4-BE49-F238E27FC236}">
                <a16:creationId xmlns:a16="http://schemas.microsoft.com/office/drawing/2014/main" id="{FB17211B-2CA3-A992-FD79-4D5600689F4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O"/>
          </a:p>
        </p:txBody>
      </p:sp>
      <p:sp>
        <p:nvSpPr>
          <p:cNvPr id="7" name="Marcador de número de diapositiva 6">
            <a:extLst>
              <a:ext uri="{FF2B5EF4-FFF2-40B4-BE49-F238E27FC236}">
                <a16:creationId xmlns:a16="http://schemas.microsoft.com/office/drawing/2014/main" id="{2F04807E-9E81-1A10-CB0B-1EBB7567E7D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49FEDCD-84D5-8544-AA9D-7DD6AE39C8AB}" type="slidenum">
              <a:rPr lang="es-CO"/>
              <a:pPr>
                <a:defRPr/>
              </a:pPr>
              <a:t>‹Nº›</a:t>
            </a:fld>
            <a:endParaRPr 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5C2224D8-FEE7-7316-904E-6B755955E9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8EAC500A-0556-661A-936B-E0BB38BE7F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
        <p:nvSpPr>
          <p:cNvPr id="13316" name="Marcador de número de diapositiva 3">
            <a:extLst>
              <a:ext uri="{FF2B5EF4-FFF2-40B4-BE49-F238E27FC236}">
                <a16:creationId xmlns:a16="http://schemas.microsoft.com/office/drawing/2014/main" id="{87E3F141-14BF-689C-3C5E-95BA1C8754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38EAE2-CD6A-6843-A2FC-0A9BB80ADDD0}" type="slidenum">
              <a:rPr lang="es-CO" altLang="es-CO" smtClean="0"/>
              <a:pPr fontAlgn="base">
                <a:spcBef>
                  <a:spcPct val="0"/>
                </a:spcBef>
                <a:spcAft>
                  <a:spcPct val="0"/>
                </a:spcAft>
              </a:pPr>
              <a:t>8</a:t>
            </a:fld>
            <a:endParaRPr lang="es-CO" alt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6F542B55-3979-D94E-2B50-7F8F703246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a:extLst>
              <a:ext uri="{FF2B5EF4-FFF2-40B4-BE49-F238E27FC236}">
                <a16:creationId xmlns:a16="http://schemas.microsoft.com/office/drawing/2014/main" id="{FC36D096-BD93-2E2F-E7DF-EEA09066DA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
        <p:nvSpPr>
          <p:cNvPr id="23556" name="Marcador de número de diapositiva 3">
            <a:extLst>
              <a:ext uri="{FF2B5EF4-FFF2-40B4-BE49-F238E27FC236}">
                <a16:creationId xmlns:a16="http://schemas.microsoft.com/office/drawing/2014/main" id="{B2A0A924-160F-D923-D630-8A1E5246D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429AF1-5C0D-064A-9C59-83E9D13531B8}" type="slidenum">
              <a:rPr lang="es-CO" altLang="es-CO" smtClean="0"/>
              <a:pPr fontAlgn="base">
                <a:spcBef>
                  <a:spcPct val="0"/>
                </a:spcBef>
                <a:spcAft>
                  <a:spcPct val="0"/>
                </a:spcAft>
              </a:pPr>
              <a:t>18</a:t>
            </a:fld>
            <a:endParaRPr lang="es-CO" alt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1C0D975F-7C43-B9A5-18AB-9DD58571C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BAB0346A-F7A0-1895-BA3E-9DC3C25FFA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a:p>
        </p:txBody>
      </p:sp>
      <p:sp>
        <p:nvSpPr>
          <p:cNvPr id="31748" name="Marcador de número de diapositiva 3">
            <a:extLst>
              <a:ext uri="{FF2B5EF4-FFF2-40B4-BE49-F238E27FC236}">
                <a16:creationId xmlns:a16="http://schemas.microsoft.com/office/drawing/2014/main" id="{479CD6BC-2720-672D-3CE9-5A12202ADC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B105F6-0DA5-874B-9089-FDD9E59BA002}" type="slidenum">
              <a:rPr lang="es-CO" altLang="es-CO" smtClean="0"/>
              <a:pPr fontAlgn="base">
                <a:spcBef>
                  <a:spcPct val="0"/>
                </a:spcBef>
                <a:spcAft>
                  <a:spcPct val="0"/>
                </a:spcAft>
              </a:pPr>
              <a:t>24</a:t>
            </a:fld>
            <a:endParaRPr lang="es-CO" alt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83A229AF-D97A-5869-E401-50AE607E5DF5}"/>
              </a:ext>
            </a:extLst>
          </p:cNvPr>
          <p:cNvSpPr>
            <a:spLocks noGrp="1"/>
          </p:cNvSpPr>
          <p:nvPr>
            <p:ph type="dt" sz="half" idx="10"/>
          </p:nvPr>
        </p:nvSpPr>
        <p:spPr/>
        <p:txBody>
          <a:bodyPr/>
          <a:lstStyle>
            <a:lvl1pPr>
              <a:defRPr/>
            </a:lvl1pPr>
          </a:lstStyle>
          <a:p>
            <a:pPr>
              <a:defRPr/>
            </a:pPr>
            <a:fld id="{84720894-A56D-4B4F-A168-13C819B9A469}" type="datetimeFigureOut">
              <a:rPr lang="es-CO"/>
              <a:pPr>
                <a:defRPr/>
              </a:pPr>
              <a:t>8/08/2025</a:t>
            </a:fld>
            <a:endParaRPr lang="es-CO"/>
          </a:p>
        </p:txBody>
      </p:sp>
      <p:sp>
        <p:nvSpPr>
          <p:cNvPr id="5" name="Footer Placeholder 4">
            <a:extLst>
              <a:ext uri="{FF2B5EF4-FFF2-40B4-BE49-F238E27FC236}">
                <a16:creationId xmlns:a16="http://schemas.microsoft.com/office/drawing/2014/main" id="{7E089771-5B38-4BC1-A39E-FC552868E484}"/>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6649780A-CAF3-B2C5-DEA2-D7ACDF0F1A3E}"/>
              </a:ext>
            </a:extLst>
          </p:cNvPr>
          <p:cNvSpPr>
            <a:spLocks noGrp="1"/>
          </p:cNvSpPr>
          <p:nvPr>
            <p:ph type="sldNum" sz="quarter" idx="12"/>
          </p:nvPr>
        </p:nvSpPr>
        <p:spPr/>
        <p:txBody>
          <a:bodyPr/>
          <a:lstStyle>
            <a:lvl1pPr>
              <a:defRPr/>
            </a:lvl1pPr>
          </a:lstStyle>
          <a:p>
            <a:pPr>
              <a:defRPr/>
            </a:pPr>
            <a:fld id="{D05B2881-06EC-9543-AB84-C38939B19B4A}" type="slidenum">
              <a:rPr lang="es-CO"/>
              <a:pPr>
                <a:defRPr/>
              </a:pPr>
              <a:t>‹Nº›</a:t>
            </a:fld>
            <a:endParaRPr lang="es-CO"/>
          </a:p>
        </p:txBody>
      </p:sp>
    </p:spTree>
    <p:extLst>
      <p:ext uri="{BB962C8B-B14F-4D97-AF65-F5344CB8AC3E}">
        <p14:creationId xmlns:p14="http://schemas.microsoft.com/office/powerpoint/2010/main" val="318584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665F1EBD-82E9-1375-CEE3-8858B4749889}"/>
              </a:ext>
            </a:extLst>
          </p:cNvPr>
          <p:cNvSpPr>
            <a:spLocks noGrp="1"/>
          </p:cNvSpPr>
          <p:nvPr>
            <p:ph type="dt" sz="half" idx="10"/>
          </p:nvPr>
        </p:nvSpPr>
        <p:spPr/>
        <p:txBody>
          <a:bodyPr/>
          <a:lstStyle>
            <a:lvl1pPr>
              <a:defRPr/>
            </a:lvl1pPr>
          </a:lstStyle>
          <a:p>
            <a:pPr>
              <a:defRPr/>
            </a:pPr>
            <a:fld id="{DE24A999-76C9-694A-9E66-815973BC53DC}" type="datetimeFigureOut">
              <a:rPr lang="es-CO"/>
              <a:pPr>
                <a:defRPr/>
              </a:pPr>
              <a:t>8/08/2025</a:t>
            </a:fld>
            <a:endParaRPr lang="es-CO"/>
          </a:p>
        </p:txBody>
      </p:sp>
      <p:sp>
        <p:nvSpPr>
          <p:cNvPr id="5" name="Footer Placeholder 4">
            <a:extLst>
              <a:ext uri="{FF2B5EF4-FFF2-40B4-BE49-F238E27FC236}">
                <a16:creationId xmlns:a16="http://schemas.microsoft.com/office/drawing/2014/main" id="{B9DC3550-FAD7-49F8-2699-5F6C174E6685}"/>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01E71EA4-FA55-7CC1-F95A-D9F3DE0F77D7}"/>
              </a:ext>
            </a:extLst>
          </p:cNvPr>
          <p:cNvSpPr>
            <a:spLocks noGrp="1"/>
          </p:cNvSpPr>
          <p:nvPr>
            <p:ph type="sldNum" sz="quarter" idx="12"/>
          </p:nvPr>
        </p:nvSpPr>
        <p:spPr/>
        <p:txBody>
          <a:bodyPr/>
          <a:lstStyle>
            <a:lvl1pPr>
              <a:defRPr/>
            </a:lvl1pPr>
          </a:lstStyle>
          <a:p>
            <a:pPr>
              <a:defRPr/>
            </a:pPr>
            <a:fld id="{EA977AA2-0E47-994B-AD21-72938A118154}" type="slidenum">
              <a:rPr lang="es-CO"/>
              <a:pPr>
                <a:defRPr/>
              </a:pPr>
              <a:t>‹Nº›</a:t>
            </a:fld>
            <a:endParaRPr lang="es-CO"/>
          </a:p>
        </p:txBody>
      </p:sp>
    </p:spTree>
    <p:extLst>
      <p:ext uri="{BB962C8B-B14F-4D97-AF65-F5344CB8AC3E}">
        <p14:creationId xmlns:p14="http://schemas.microsoft.com/office/powerpoint/2010/main" val="161359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2CA75412-61BB-1C3E-03B3-5B63BD81984A}"/>
              </a:ext>
            </a:extLst>
          </p:cNvPr>
          <p:cNvSpPr>
            <a:spLocks noGrp="1"/>
          </p:cNvSpPr>
          <p:nvPr>
            <p:ph type="dt" sz="half" idx="10"/>
          </p:nvPr>
        </p:nvSpPr>
        <p:spPr/>
        <p:txBody>
          <a:bodyPr/>
          <a:lstStyle>
            <a:lvl1pPr>
              <a:defRPr/>
            </a:lvl1pPr>
          </a:lstStyle>
          <a:p>
            <a:pPr>
              <a:defRPr/>
            </a:pPr>
            <a:fld id="{CA69EB9D-1B39-0047-A8B7-2E7C8E4F1C5C}" type="datetimeFigureOut">
              <a:rPr lang="es-CO"/>
              <a:pPr>
                <a:defRPr/>
              </a:pPr>
              <a:t>8/08/2025</a:t>
            </a:fld>
            <a:endParaRPr lang="es-CO"/>
          </a:p>
        </p:txBody>
      </p:sp>
      <p:sp>
        <p:nvSpPr>
          <p:cNvPr id="5" name="Footer Placeholder 4">
            <a:extLst>
              <a:ext uri="{FF2B5EF4-FFF2-40B4-BE49-F238E27FC236}">
                <a16:creationId xmlns:a16="http://schemas.microsoft.com/office/drawing/2014/main" id="{1164EE14-A775-BBB9-DDAE-2B55C1ACA5D0}"/>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0A139AA4-37DC-B8D5-85B0-CE9BC1FE16DB}"/>
              </a:ext>
            </a:extLst>
          </p:cNvPr>
          <p:cNvSpPr>
            <a:spLocks noGrp="1"/>
          </p:cNvSpPr>
          <p:nvPr>
            <p:ph type="sldNum" sz="quarter" idx="12"/>
          </p:nvPr>
        </p:nvSpPr>
        <p:spPr/>
        <p:txBody>
          <a:bodyPr/>
          <a:lstStyle>
            <a:lvl1pPr>
              <a:defRPr/>
            </a:lvl1pPr>
          </a:lstStyle>
          <a:p>
            <a:pPr>
              <a:defRPr/>
            </a:pPr>
            <a:fld id="{047D61EF-7FA1-384B-BF90-E49BF3FE5881}" type="slidenum">
              <a:rPr lang="es-CO"/>
              <a:pPr>
                <a:defRPr/>
              </a:pPr>
              <a:t>‹Nº›</a:t>
            </a:fld>
            <a:endParaRPr lang="es-CO"/>
          </a:p>
        </p:txBody>
      </p:sp>
    </p:spTree>
    <p:extLst>
      <p:ext uri="{BB962C8B-B14F-4D97-AF65-F5344CB8AC3E}">
        <p14:creationId xmlns:p14="http://schemas.microsoft.com/office/powerpoint/2010/main" val="26579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FEAD21A1-4B38-5730-8FF7-ABD131193C40}"/>
              </a:ext>
            </a:extLst>
          </p:cNvPr>
          <p:cNvSpPr>
            <a:spLocks noGrp="1"/>
          </p:cNvSpPr>
          <p:nvPr>
            <p:ph type="dt" sz="half" idx="10"/>
          </p:nvPr>
        </p:nvSpPr>
        <p:spPr/>
        <p:txBody>
          <a:bodyPr/>
          <a:lstStyle>
            <a:lvl1pPr>
              <a:defRPr/>
            </a:lvl1pPr>
          </a:lstStyle>
          <a:p>
            <a:pPr>
              <a:defRPr/>
            </a:pPr>
            <a:fld id="{B6DB613D-2955-394A-AC39-920ACC0EE249}" type="datetimeFigureOut">
              <a:rPr lang="es-CO"/>
              <a:pPr>
                <a:defRPr/>
              </a:pPr>
              <a:t>8/08/2025</a:t>
            </a:fld>
            <a:endParaRPr lang="es-CO"/>
          </a:p>
        </p:txBody>
      </p:sp>
      <p:sp>
        <p:nvSpPr>
          <p:cNvPr id="5" name="Footer Placeholder 4">
            <a:extLst>
              <a:ext uri="{FF2B5EF4-FFF2-40B4-BE49-F238E27FC236}">
                <a16:creationId xmlns:a16="http://schemas.microsoft.com/office/drawing/2014/main" id="{466F18B0-DE1C-B905-375F-29C8F4BAC544}"/>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DC993ABC-D6D1-758F-F971-B95F0C5F003F}"/>
              </a:ext>
            </a:extLst>
          </p:cNvPr>
          <p:cNvSpPr>
            <a:spLocks noGrp="1"/>
          </p:cNvSpPr>
          <p:nvPr>
            <p:ph type="sldNum" sz="quarter" idx="12"/>
          </p:nvPr>
        </p:nvSpPr>
        <p:spPr/>
        <p:txBody>
          <a:bodyPr/>
          <a:lstStyle>
            <a:lvl1pPr>
              <a:defRPr/>
            </a:lvl1pPr>
          </a:lstStyle>
          <a:p>
            <a:pPr>
              <a:defRPr/>
            </a:pPr>
            <a:fld id="{1D47EC83-15BC-A343-8F14-5BC344F3B65A}" type="slidenum">
              <a:rPr lang="es-CO"/>
              <a:pPr>
                <a:defRPr/>
              </a:pPr>
              <a:t>‹Nº›</a:t>
            </a:fld>
            <a:endParaRPr lang="es-CO"/>
          </a:p>
        </p:txBody>
      </p:sp>
    </p:spTree>
    <p:extLst>
      <p:ext uri="{BB962C8B-B14F-4D97-AF65-F5344CB8AC3E}">
        <p14:creationId xmlns:p14="http://schemas.microsoft.com/office/powerpoint/2010/main" val="24103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AC5CB513-1DE3-6EF9-1284-4831E2FAAEEC}"/>
              </a:ext>
            </a:extLst>
          </p:cNvPr>
          <p:cNvSpPr>
            <a:spLocks noGrp="1"/>
          </p:cNvSpPr>
          <p:nvPr>
            <p:ph type="dt" sz="half" idx="10"/>
          </p:nvPr>
        </p:nvSpPr>
        <p:spPr/>
        <p:txBody>
          <a:bodyPr/>
          <a:lstStyle>
            <a:lvl1pPr>
              <a:defRPr/>
            </a:lvl1pPr>
          </a:lstStyle>
          <a:p>
            <a:pPr>
              <a:defRPr/>
            </a:pPr>
            <a:fld id="{53C73138-9C82-6B45-8E4D-9CEAF3142295}" type="datetimeFigureOut">
              <a:rPr lang="es-CO"/>
              <a:pPr>
                <a:defRPr/>
              </a:pPr>
              <a:t>8/08/2025</a:t>
            </a:fld>
            <a:endParaRPr lang="es-CO"/>
          </a:p>
        </p:txBody>
      </p:sp>
      <p:sp>
        <p:nvSpPr>
          <p:cNvPr id="5" name="Footer Placeholder 4">
            <a:extLst>
              <a:ext uri="{FF2B5EF4-FFF2-40B4-BE49-F238E27FC236}">
                <a16:creationId xmlns:a16="http://schemas.microsoft.com/office/drawing/2014/main" id="{29A8D0F5-1AB3-FE52-627F-BE7FC0592DB3}"/>
              </a:ext>
            </a:extLst>
          </p:cNvPr>
          <p:cNvSpPr>
            <a:spLocks noGrp="1"/>
          </p:cNvSpPr>
          <p:nvPr>
            <p:ph type="ftr" sz="quarter" idx="11"/>
          </p:nvPr>
        </p:nvSpPr>
        <p:spPr/>
        <p:txBody>
          <a:bodyPr/>
          <a:lstStyle>
            <a:lvl1pPr>
              <a:defRPr/>
            </a:lvl1pPr>
          </a:lstStyle>
          <a:p>
            <a:pPr>
              <a:defRPr/>
            </a:pPr>
            <a:endParaRPr lang="es-CO"/>
          </a:p>
        </p:txBody>
      </p:sp>
      <p:sp>
        <p:nvSpPr>
          <p:cNvPr id="6" name="Slide Number Placeholder 5">
            <a:extLst>
              <a:ext uri="{FF2B5EF4-FFF2-40B4-BE49-F238E27FC236}">
                <a16:creationId xmlns:a16="http://schemas.microsoft.com/office/drawing/2014/main" id="{740C9F2C-F797-D41B-A6F0-129D006A5A5E}"/>
              </a:ext>
            </a:extLst>
          </p:cNvPr>
          <p:cNvSpPr>
            <a:spLocks noGrp="1"/>
          </p:cNvSpPr>
          <p:nvPr>
            <p:ph type="sldNum" sz="quarter" idx="12"/>
          </p:nvPr>
        </p:nvSpPr>
        <p:spPr/>
        <p:txBody>
          <a:bodyPr/>
          <a:lstStyle>
            <a:lvl1pPr>
              <a:defRPr/>
            </a:lvl1pPr>
          </a:lstStyle>
          <a:p>
            <a:pPr>
              <a:defRPr/>
            </a:pPr>
            <a:fld id="{73F6D5B0-A3E8-B542-B8A6-CCC52DD93624}" type="slidenum">
              <a:rPr lang="es-CO"/>
              <a:pPr>
                <a:defRPr/>
              </a:pPr>
              <a:t>‹Nº›</a:t>
            </a:fld>
            <a:endParaRPr lang="es-CO"/>
          </a:p>
        </p:txBody>
      </p:sp>
    </p:spTree>
    <p:extLst>
      <p:ext uri="{BB962C8B-B14F-4D97-AF65-F5344CB8AC3E}">
        <p14:creationId xmlns:p14="http://schemas.microsoft.com/office/powerpoint/2010/main" val="42636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4617A88F-1C8D-FBB8-0E8D-4EF9B80817C2}"/>
              </a:ext>
            </a:extLst>
          </p:cNvPr>
          <p:cNvSpPr>
            <a:spLocks noGrp="1"/>
          </p:cNvSpPr>
          <p:nvPr>
            <p:ph type="dt" sz="half" idx="10"/>
          </p:nvPr>
        </p:nvSpPr>
        <p:spPr/>
        <p:txBody>
          <a:bodyPr/>
          <a:lstStyle>
            <a:lvl1pPr>
              <a:defRPr/>
            </a:lvl1pPr>
          </a:lstStyle>
          <a:p>
            <a:pPr>
              <a:defRPr/>
            </a:pPr>
            <a:fld id="{D1113CD6-65A0-D041-96D5-DFC73CBC87A3}" type="datetimeFigureOut">
              <a:rPr lang="es-CO"/>
              <a:pPr>
                <a:defRPr/>
              </a:pPr>
              <a:t>8/08/2025</a:t>
            </a:fld>
            <a:endParaRPr lang="es-CO"/>
          </a:p>
        </p:txBody>
      </p:sp>
      <p:sp>
        <p:nvSpPr>
          <p:cNvPr id="6" name="Footer Placeholder 4">
            <a:extLst>
              <a:ext uri="{FF2B5EF4-FFF2-40B4-BE49-F238E27FC236}">
                <a16:creationId xmlns:a16="http://schemas.microsoft.com/office/drawing/2014/main" id="{154F7967-1815-1266-E958-B99120FB73DD}"/>
              </a:ext>
            </a:extLst>
          </p:cNvPr>
          <p:cNvSpPr>
            <a:spLocks noGrp="1"/>
          </p:cNvSpPr>
          <p:nvPr>
            <p:ph type="ftr" sz="quarter" idx="11"/>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0784CDD4-7B49-CB5A-4D4F-1A7FD352371F}"/>
              </a:ext>
            </a:extLst>
          </p:cNvPr>
          <p:cNvSpPr>
            <a:spLocks noGrp="1"/>
          </p:cNvSpPr>
          <p:nvPr>
            <p:ph type="sldNum" sz="quarter" idx="12"/>
          </p:nvPr>
        </p:nvSpPr>
        <p:spPr/>
        <p:txBody>
          <a:bodyPr/>
          <a:lstStyle>
            <a:lvl1pPr>
              <a:defRPr/>
            </a:lvl1pPr>
          </a:lstStyle>
          <a:p>
            <a:pPr>
              <a:defRPr/>
            </a:pPr>
            <a:fld id="{855A03BE-07F0-C842-941D-2B7B759E4CF2}" type="slidenum">
              <a:rPr lang="es-CO"/>
              <a:pPr>
                <a:defRPr/>
              </a:pPr>
              <a:t>‹Nº›</a:t>
            </a:fld>
            <a:endParaRPr lang="es-CO"/>
          </a:p>
        </p:txBody>
      </p:sp>
    </p:spTree>
    <p:extLst>
      <p:ext uri="{BB962C8B-B14F-4D97-AF65-F5344CB8AC3E}">
        <p14:creationId xmlns:p14="http://schemas.microsoft.com/office/powerpoint/2010/main" val="345859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1AF534E4-5224-F090-4D0B-D0FED83CD05C}"/>
              </a:ext>
            </a:extLst>
          </p:cNvPr>
          <p:cNvSpPr>
            <a:spLocks noGrp="1"/>
          </p:cNvSpPr>
          <p:nvPr>
            <p:ph type="dt" sz="half" idx="10"/>
          </p:nvPr>
        </p:nvSpPr>
        <p:spPr/>
        <p:txBody>
          <a:bodyPr/>
          <a:lstStyle>
            <a:lvl1pPr>
              <a:defRPr/>
            </a:lvl1pPr>
          </a:lstStyle>
          <a:p>
            <a:pPr>
              <a:defRPr/>
            </a:pPr>
            <a:fld id="{AB656447-0599-034A-A195-8A5FD188770C}" type="datetimeFigureOut">
              <a:rPr lang="es-CO"/>
              <a:pPr>
                <a:defRPr/>
              </a:pPr>
              <a:t>8/08/2025</a:t>
            </a:fld>
            <a:endParaRPr lang="es-CO"/>
          </a:p>
        </p:txBody>
      </p:sp>
      <p:sp>
        <p:nvSpPr>
          <p:cNvPr id="8" name="Footer Placeholder 4">
            <a:extLst>
              <a:ext uri="{FF2B5EF4-FFF2-40B4-BE49-F238E27FC236}">
                <a16:creationId xmlns:a16="http://schemas.microsoft.com/office/drawing/2014/main" id="{21A9FFC0-0271-4F00-5AA9-CCF49EBE90F7}"/>
              </a:ext>
            </a:extLst>
          </p:cNvPr>
          <p:cNvSpPr>
            <a:spLocks noGrp="1"/>
          </p:cNvSpPr>
          <p:nvPr>
            <p:ph type="ftr" sz="quarter" idx="11"/>
          </p:nvPr>
        </p:nvSpPr>
        <p:spPr/>
        <p:txBody>
          <a:bodyPr/>
          <a:lstStyle>
            <a:lvl1pPr>
              <a:defRPr/>
            </a:lvl1pPr>
          </a:lstStyle>
          <a:p>
            <a:pPr>
              <a:defRPr/>
            </a:pPr>
            <a:endParaRPr lang="es-CO"/>
          </a:p>
        </p:txBody>
      </p:sp>
      <p:sp>
        <p:nvSpPr>
          <p:cNvPr id="9" name="Slide Number Placeholder 5">
            <a:extLst>
              <a:ext uri="{FF2B5EF4-FFF2-40B4-BE49-F238E27FC236}">
                <a16:creationId xmlns:a16="http://schemas.microsoft.com/office/drawing/2014/main" id="{C6B7DC7A-FA26-043B-9F69-42C9D231A028}"/>
              </a:ext>
            </a:extLst>
          </p:cNvPr>
          <p:cNvSpPr>
            <a:spLocks noGrp="1"/>
          </p:cNvSpPr>
          <p:nvPr>
            <p:ph type="sldNum" sz="quarter" idx="12"/>
          </p:nvPr>
        </p:nvSpPr>
        <p:spPr/>
        <p:txBody>
          <a:bodyPr/>
          <a:lstStyle>
            <a:lvl1pPr>
              <a:defRPr/>
            </a:lvl1pPr>
          </a:lstStyle>
          <a:p>
            <a:pPr>
              <a:defRPr/>
            </a:pPr>
            <a:fld id="{75CECB02-5BF5-3C4B-B9AD-63559FA3E0AB}" type="slidenum">
              <a:rPr lang="es-CO"/>
              <a:pPr>
                <a:defRPr/>
              </a:pPr>
              <a:t>‹Nº›</a:t>
            </a:fld>
            <a:endParaRPr lang="es-CO"/>
          </a:p>
        </p:txBody>
      </p:sp>
    </p:spTree>
    <p:extLst>
      <p:ext uri="{BB962C8B-B14F-4D97-AF65-F5344CB8AC3E}">
        <p14:creationId xmlns:p14="http://schemas.microsoft.com/office/powerpoint/2010/main" val="358934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CB854FA5-0C5C-C588-F31E-C864E805032B}"/>
              </a:ext>
            </a:extLst>
          </p:cNvPr>
          <p:cNvSpPr>
            <a:spLocks noGrp="1"/>
          </p:cNvSpPr>
          <p:nvPr>
            <p:ph type="dt" sz="half" idx="10"/>
          </p:nvPr>
        </p:nvSpPr>
        <p:spPr/>
        <p:txBody>
          <a:bodyPr/>
          <a:lstStyle>
            <a:lvl1pPr>
              <a:defRPr/>
            </a:lvl1pPr>
          </a:lstStyle>
          <a:p>
            <a:pPr>
              <a:defRPr/>
            </a:pPr>
            <a:fld id="{D98F87A7-2A23-0F4D-B474-F0CFA52BD6FC}" type="datetimeFigureOut">
              <a:rPr lang="es-CO"/>
              <a:pPr>
                <a:defRPr/>
              </a:pPr>
              <a:t>8/08/2025</a:t>
            </a:fld>
            <a:endParaRPr lang="es-CO"/>
          </a:p>
        </p:txBody>
      </p:sp>
      <p:sp>
        <p:nvSpPr>
          <p:cNvPr id="4" name="Footer Placeholder 4">
            <a:extLst>
              <a:ext uri="{FF2B5EF4-FFF2-40B4-BE49-F238E27FC236}">
                <a16:creationId xmlns:a16="http://schemas.microsoft.com/office/drawing/2014/main" id="{04992B58-DB37-AB17-D5FD-AEF653EEE336}"/>
              </a:ext>
            </a:extLst>
          </p:cNvPr>
          <p:cNvSpPr>
            <a:spLocks noGrp="1"/>
          </p:cNvSpPr>
          <p:nvPr>
            <p:ph type="ftr" sz="quarter" idx="11"/>
          </p:nvPr>
        </p:nvSpPr>
        <p:spPr/>
        <p:txBody>
          <a:bodyPr/>
          <a:lstStyle>
            <a:lvl1pPr>
              <a:defRPr/>
            </a:lvl1pPr>
          </a:lstStyle>
          <a:p>
            <a:pPr>
              <a:defRPr/>
            </a:pPr>
            <a:endParaRPr lang="es-CO"/>
          </a:p>
        </p:txBody>
      </p:sp>
      <p:sp>
        <p:nvSpPr>
          <p:cNvPr id="5" name="Slide Number Placeholder 5">
            <a:extLst>
              <a:ext uri="{FF2B5EF4-FFF2-40B4-BE49-F238E27FC236}">
                <a16:creationId xmlns:a16="http://schemas.microsoft.com/office/drawing/2014/main" id="{6B0D6416-43C7-B930-A1EC-2A91AA4FF6B7}"/>
              </a:ext>
            </a:extLst>
          </p:cNvPr>
          <p:cNvSpPr>
            <a:spLocks noGrp="1"/>
          </p:cNvSpPr>
          <p:nvPr>
            <p:ph type="sldNum" sz="quarter" idx="12"/>
          </p:nvPr>
        </p:nvSpPr>
        <p:spPr/>
        <p:txBody>
          <a:bodyPr/>
          <a:lstStyle>
            <a:lvl1pPr>
              <a:defRPr/>
            </a:lvl1pPr>
          </a:lstStyle>
          <a:p>
            <a:pPr>
              <a:defRPr/>
            </a:pPr>
            <a:fld id="{D0103AF5-7C67-5A4F-BC56-8E3EB01F3F19}" type="slidenum">
              <a:rPr lang="es-CO"/>
              <a:pPr>
                <a:defRPr/>
              </a:pPr>
              <a:t>‹Nº›</a:t>
            </a:fld>
            <a:endParaRPr lang="es-CO"/>
          </a:p>
        </p:txBody>
      </p:sp>
    </p:spTree>
    <p:extLst>
      <p:ext uri="{BB962C8B-B14F-4D97-AF65-F5344CB8AC3E}">
        <p14:creationId xmlns:p14="http://schemas.microsoft.com/office/powerpoint/2010/main" val="132111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176098-A7AE-902C-88F0-EF5ECE6B70CF}"/>
              </a:ext>
            </a:extLst>
          </p:cNvPr>
          <p:cNvSpPr>
            <a:spLocks noGrp="1"/>
          </p:cNvSpPr>
          <p:nvPr>
            <p:ph type="dt" sz="half" idx="10"/>
          </p:nvPr>
        </p:nvSpPr>
        <p:spPr/>
        <p:txBody>
          <a:bodyPr/>
          <a:lstStyle>
            <a:lvl1pPr>
              <a:defRPr/>
            </a:lvl1pPr>
          </a:lstStyle>
          <a:p>
            <a:pPr>
              <a:defRPr/>
            </a:pPr>
            <a:fld id="{7B1872F7-0054-8048-B2E0-CE9E27487AB7}" type="datetimeFigureOut">
              <a:rPr lang="es-CO"/>
              <a:pPr>
                <a:defRPr/>
              </a:pPr>
              <a:t>8/08/2025</a:t>
            </a:fld>
            <a:endParaRPr lang="es-CO"/>
          </a:p>
        </p:txBody>
      </p:sp>
      <p:sp>
        <p:nvSpPr>
          <p:cNvPr id="3" name="Footer Placeholder 4">
            <a:extLst>
              <a:ext uri="{FF2B5EF4-FFF2-40B4-BE49-F238E27FC236}">
                <a16:creationId xmlns:a16="http://schemas.microsoft.com/office/drawing/2014/main" id="{6E079B0C-B577-984E-1305-C163BFD2F180}"/>
              </a:ext>
            </a:extLst>
          </p:cNvPr>
          <p:cNvSpPr>
            <a:spLocks noGrp="1"/>
          </p:cNvSpPr>
          <p:nvPr>
            <p:ph type="ftr" sz="quarter" idx="11"/>
          </p:nvPr>
        </p:nvSpPr>
        <p:spPr/>
        <p:txBody>
          <a:bodyPr/>
          <a:lstStyle>
            <a:lvl1pPr>
              <a:defRPr/>
            </a:lvl1pPr>
          </a:lstStyle>
          <a:p>
            <a:pPr>
              <a:defRPr/>
            </a:pPr>
            <a:endParaRPr lang="es-CO"/>
          </a:p>
        </p:txBody>
      </p:sp>
      <p:sp>
        <p:nvSpPr>
          <p:cNvPr id="4" name="Slide Number Placeholder 5">
            <a:extLst>
              <a:ext uri="{FF2B5EF4-FFF2-40B4-BE49-F238E27FC236}">
                <a16:creationId xmlns:a16="http://schemas.microsoft.com/office/drawing/2014/main" id="{27B12B54-257E-963F-B06A-A1B9C6E790E3}"/>
              </a:ext>
            </a:extLst>
          </p:cNvPr>
          <p:cNvSpPr>
            <a:spLocks noGrp="1"/>
          </p:cNvSpPr>
          <p:nvPr>
            <p:ph type="sldNum" sz="quarter" idx="12"/>
          </p:nvPr>
        </p:nvSpPr>
        <p:spPr/>
        <p:txBody>
          <a:bodyPr/>
          <a:lstStyle>
            <a:lvl1pPr>
              <a:defRPr/>
            </a:lvl1pPr>
          </a:lstStyle>
          <a:p>
            <a:pPr>
              <a:defRPr/>
            </a:pPr>
            <a:fld id="{D36F8E45-1FDC-4B4B-8AD2-CEFE19F10A83}" type="slidenum">
              <a:rPr lang="es-CO"/>
              <a:pPr>
                <a:defRPr/>
              </a:pPr>
              <a:t>‹Nº›</a:t>
            </a:fld>
            <a:endParaRPr lang="es-CO"/>
          </a:p>
        </p:txBody>
      </p:sp>
    </p:spTree>
    <p:extLst>
      <p:ext uri="{BB962C8B-B14F-4D97-AF65-F5344CB8AC3E}">
        <p14:creationId xmlns:p14="http://schemas.microsoft.com/office/powerpoint/2010/main" val="211018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E196B98E-088A-2CB3-4393-526C4F100625}"/>
              </a:ext>
            </a:extLst>
          </p:cNvPr>
          <p:cNvSpPr>
            <a:spLocks noGrp="1"/>
          </p:cNvSpPr>
          <p:nvPr>
            <p:ph type="dt" sz="half" idx="10"/>
          </p:nvPr>
        </p:nvSpPr>
        <p:spPr/>
        <p:txBody>
          <a:bodyPr/>
          <a:lstStyle>
            <a:lvl1pPr>
              <a:defRPr/>
            </a:lvl1pPr>
          </a:lstStyle>
          <a:p>
            <a:pPr>
              <a:defRPr/>
            </a:pPr>
            <a:fld id="{9338AD35-5F9F-5547-8EB9-753BE2D2B287}" type="datetimeFigureOut">
              <a:rPr lang="es-CO"/>
              <a:pPr>
                <a:defRPr/>
              </a:pPr>
              <a:t>8/08/2025</a:t>
            </a:fld>
            <a:endParaRPr lang="es-CO"/>
          </a:p>
        </p:txBody>
      </p:sp>
      <p:sp>
        <p:nvSpPr>
          <p:cNvPr id="6" name="Footer Placeholder 4">
            <a:extLst>
              <a:ext uri="{FF2B5EF4-FFF2-40B4-BE49-F238E27FC236}">
                <a16:creationId xmlns:a16="http://schemas.microsoft.com/office/drawing/2014/main" id="{55748247-9463-A871-8417-BB3BC6382FE4}"/>
              </a:ext>
            </a:extLst>
          </p:cNvPr>
          <p:cNvSpPr>
            <a:spLocks noGrp="1"/>
          </p:cNvSpPr>
          <p:nvPr>
            <p:ph type="ftr" sz="quarter" idx="11"/>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15AD5470-D625-9282-D595-A74A216DA3F9}"/>
              </a:ext>
            </a:extLst>
          </p:cNvPr>
          <p:cNvSpPr>
            <a:spLocks noGrp="1"/>
          </p:cNvSpPr>
          <p:nvPr>
            <p:ph type="sldNum" sz="quarter" idx="12"/>
          </p:nvPr>
        </p:nvSpPr>
        <p:spPr/>
        <p:txBody>
          <a:bodyPr/>
          <a:lstStyle>
            <a:lvl1pPr>
              <a:defRPr/>
            </a:lvl1pPr>
          </a:lstStyle>
          <a:p>
            <a:pPr>
              <a:defRPr/>
            </a:pPr>
            <a:fld id="{A74A0A3B-37DD-FD45-B143-64CEE6B8F0D5}" type="slidenum">
              <a:rPr lang="es-CO"/>
              <a:pPr>
                <a:defRPr/>
              </a:pPr>
              <a:t>‹Nº›</a:t>
            </a:fld>
            <a:endParaRPr lang="es-CO"/>
          </a:p>
        </p:txBody>
      </p:sp>
    </p:spTree>
    <p:extLst>
      <p:ext uri="{BB962C8B-B14F-4D97-AF65-F5344CB8AC3E}">
        <p14:creationId xmlns:p14="http://schemas.microsoft.com/office/powerpoint/2010/main" val="423403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143FA583-E221-AC7B-679C-B78FB8B821DA}"/>
              </a:ext>
            </a:extLst>
          </p:cNvPr>
          <p:cNvSpPr>
            <a:spLocks noGrp="1"/>
          </p:cNvSpPr>
          <p:nvPr>
            <p:ph type="dt" sz="half" idx="10"/>
          </p:nvPr>
        </p:nvSpPr>
        <p:spPr/>
        <p:txBody>
          <a:bodyPr/>
          <a:lstStyle>
            <a:lvl1pPr>
              <a:defRPr/>
            </a:lvl1pPr>
          </a:lstStyle>
          <a:p>
            <a:pPr>
              <a:defRPr/>
            </a:pPr>
            <a:fld id="{807FBC2B-27ED-FA40-8C50-2ED4E096E9CC}" type="datetimeFigureOut">
              <a:rPr lang="es-CO"/>
              <a:pPr>
                <a:defRPr/>
              </a:pPr>
              <a:t>8/08/2025</a:t>
            </a:fld>
            <a:endParaRPr lang="es-CO"/>
          </a:p>
        </p:txBody>
      </p:sp>
      <p:sp>
        <p:nvSpPr>
          <p:cNvPr id="6" name="Footer Placeholder 4">
            <a:extLst>
              <a:ext uri="{FF2B5EF4-FFF2-40B4-BE49-F238E27FC236}">
                <a16:creationId xmlns:a16="http://schemas.microsoft.com/office/drawing/2014/main" id="{E77F75BD-A30B-673D-5B4D-2945BEE4F9AE}"/>
              </a:ext>
            </a:extLst>
          </p:cNvPr>
          <p:cNvSpPr>
            <a:spLocks noGrp="1"/>
          </p:cNvSpPr>
          <p:nvPr>
            <p:ph type="ftr" sz="quarter" idx="11"/>
          </p:nvPr>
        </p:nvSpPr>
        <p:spPr/>
        <p:txBody>
          <a:bodyPr/>
          <a:lstStyle>
            <a:lvl1pPr>
              <a:defRPr/>
            </a:lvl1pPr>
          </a:lstStyle>
          <a:p>
            <a:pPr>
              <a:defRPr/>
            </a:pPr>
            <a:endParaRPr lang="es-CO"/>
          </a:p>
        </p:txBody>
      </p:sp>
      <p:sp>
        <p:nvSpPr>
          <p:cNvPr id="7" name="Slide Number Placeholder 5">
            <a:extLst>
              <a:ext uri="{FF2B5EF4-FFF2-40B4-BE49-F238E27FC236}">
                <a16:creationId xmlns:a16="http://schemas.microsoft.com/office/drawing/2014/main" id="{6CF7B7A1-1A55-87FB-8732-51AF87896C9B}"/>
              </a:ext>
            </a:extLst>
          </p:cNvPr>
          <p:cNvSpPr>
            <a:spLocks noGrp="1"/>
          </p:cNvSpPr>
          <p:nvPr>
            <p:ph type="sldNum" sz="quarter" idx="12"/>
          </p:nvPr>
        </p:nvSpPr>
        <p:spPr/>
        <p:txBody>
          <a:bodyPr/>
          <a:lstStyle>
            <a:lvl1pPr>
              <a:defRPr/>
            </a:lvl1pPr>
          </a:lstStyle>
          <a:p>
            <a:pPr>
              <a:defRPr/>
            </a:pPr>
            <a:fld id="{78B3E4E0-7B64-D641-97C4-5A64951F9391}" type="slidenum">
              <a:rPr lang="es-CO"/>
              <a:pPr>
                <a:defRPr/>
              </a:pPr>
              <a:t>‹Nº›</a:t>
            </a:fld>
            <a:endParaRPr lang="es-CO"/>
          </a:p>
        </p:txBody>
      </p:sp>
    </p:spTree>
    <p:extLst>
      <p:ext uri="{BB962C8B-B14F-4D97-AF65-F5344CB8AC3E}">
        <p14:creationId xmlns:p14="http://schemas.microsoft.com/office/powerpoint/2010/main" val="223106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BDD2CD-1F36-90B9-794B-A94896AA257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7" name="Text Placeholder 2">
            <a:extLst>
              <a:ext uri="{FF2B5EF4-FFF2-40B4-BE49-F238E27FC236}">
                <a16:creationId xmlns:a16="http://schemas.microsoft.com/office/drawing/2014/main" id="{CEA63C0F-202C-25DA-1B03-1A49F8B0ADD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sp>
        <p:nvSpPr>
          <p:cNvPr id="4" name="Date Placeholder 3">
            <a:extLst>
              <a:ext uri="{FF2B5EF4-FFF2-40B4-BE49-F238E27FC236}">
                <a16:creationId xmlns:a16="http://schemas.microsoft.com/office/drawing/2014/main" id="{B6407784-9885-FE09-B1F2-39A8EAB47C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5D920AF-43B5-B749-9949-057D22E17EC4}" type="datetimeFigureOut">
              <a:rPr lang="es-CO"/>
              <a:pPr>
                <a:defRPr/>
              </a:pPr>
              <a:t>8/08/2025</a:t>
            </a:fld>
            <a:endParaRPr lang="es-CO"/>
          </a:p>
        </p:txBody>
      </p:sp>
      <p:sp>
        <p:nvSpPr>
          <p:cNvPr id="5" name="Footer Placeholder 4">
            <a:extLst>
              <a:ext uri="{FF2B5EF4-FFF2-40B4-BE49-F238E27FC236}">
                <a16:creationId xmlns:a16="http://schemas.microsoft.com/office/drawing/2014/main" id="{27886A95-9BD8-6C3E-1FB2-5D5722D5D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Slide Number Placeholder 5">
            <a:extLst>
              <a:ext uri="{FF2B5EF4-FFF2-40B4-BE49-F238E27FC236}">
                <a16:creationId xmlns:a16="http://schemas.microsoft.com/office/drawing/2014/main" id="{1E9E6B73-0F5D-D848-BDF3-411716DC40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14466A7-BDBD-ED45-B562-8C8129883905}"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hyperlink" Target="mailto:biblioteca@cajamag.com.c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166EF44-3D15-A0EF-A42B-074C83DD9465}"/>
              </a:ext>
            </a:extLst>
          </p:cNvPr>
          <p:cNvGraphicFramePr>
            <a:graphicFrameLocks noGrp="1"/>
          </p:cNvGraphicFramePr>
          <p:nvPr>
            <p:extLst>
              <p:ext uri="{D42A27DB-BD31-4B8C-83A1-F6EECF244321}">
                <p14:modId xmlns:p14="http://schemas.microsoft.com/office/powerpoint/2010/main" val="799056058"/>
              </p:ext>
            </p:extLst>
          </p:nvPr>
        </p:nvGraphicFramePr>
        <p:xfrm>
          <a:off x="1671845" y="357809"/>
          <a:ext cx="7477125" cy="1292087"/>
        </p:xfrm>
        <a:graphic>
          <a:graphicData uri="http://schemas.openxmlformats.org/drawingml/2006/table">
            <a:tbl>
              <a:tblPr firstRow="1" firstCol="1" lastRow="1" lastCol="1" bandRow="1" bandCol="1"/>
              <a:tblGrid>
                <a:gridCol w="2517239">
                  <a:extLst>
                    <a:ext uri="{9D8B030D-6E8A-4147-A177-3AD203B41FA5}">
                      <a16:colId xmlns:a16="http://schemas.microsoft.com/office/drawing/2014/main" val="20000"/>
                    </a:ext>
                  </a:extLst>
                </a:gridCol>
                <a:gridCol w="3099929">
                  <a:extLst>
                    <a:ext uri="{9D8B030D-6E8A-4147-A177-3AD203B41FA5}">
                      <a16:colId xmlns:a16="http://schemas.microsoft.com/office/drawing/2014/main" val="20001"/>
                    </a:ext>
                  </a:extLst>
                </a:gridCol>
                <a:gridCol w="1859957">
                  <a:extLst>
                    <a:ext uri="{9D8B030D-6E8A-4147-A177-3AD203B41FA5}">
                      <a16:colId xmlns:a16="http://schemas.microsoft.com/office/drawing/2014/main" val="20002"/>
                    </a:ext>
                  </a:extLst>
                </a:gridCol>
              </a:tblGrid>
              <a:tr h="921022">
                <a:tc rowSpan="2">
                  <a:txBody>
                    <a:bodyPr/>
                    <a:lstStyle/>
                    <a:p>
                      <a:pPr algn="ctr">
                        <a:lnSpc>
                          <a:spcPct val="115000"/>
                        </a:lnSpc>
                        <a:spcAft>
                          <a:spcPts val="1000"/>
                        </a:spcAft>
                      </a:pPr>
                      <a:r>
                        <a:rPr lang="es-CO" sz="1000" dirty="0">
                          <a:effectLst/>
                          <a:latin typeface="Tahoma" panose="020B0604030504040204" pitchFamily="34"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MX" sz="1200" b="1" dirty="0">
                          <a:effectLst/>
                          <a:latin typeface="Tahoma" panose="020B0604030504040204" pitchFamily="34" charset="0"/>
                          <a:ea typeface="Calibri" panose="020F0502020204030204" pitchFamily="34" charset="0"/>
                          <a:cs typeface="Times New Roman" panose="02020603050405020304" pitchFamily="18" charset="0"/>
                        </a:rPr>
                        <a:t>SISTEMA DE GESTIÓN DE CALIDAD REGLAMENTO BIBLIOTECA CAJAMAG</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700020" algn="ctr"/>
                          <a:tab pos="5400040" algn="r"/>
                          <a:tab pos="449580" algn="l"/>
                        </a:tabLst>
                      </a:pPr>
                      <a:r>
                        <a:rPr lang="es-MX" sz="1200" b="1" dirty="0">
                          <a:effectLst/>
                          <a:latin typeface="Tahoma" panose="020B0604030504040204" pitchFamily="34" charset="0"/>
                          <a:ea typeface="Times New Roman" panose="02020603050405020304" pitchFamily="18" charset="0"/>
                          <a:cs typeface="Times New Roman" panose="02020603050405020304" pitchFamily="18" charset="0"/>
                        </a:rPr>
                        <a:t>CÓDIGO: CCB-2-DE-1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1065">
                <a:tc vMerge="1">
                  <a:txBody>
                    <a:bodyPr/>
                    <a:lstStyle/>
                    <a:p>
                      <a:endParaRPr lang="es-CO"/>
                    </a:p>
                  </a:txBody>
                  <a:tcPr/>
                </a:tc>
                <a:tc vMerge="1">
                  <a:txBody>
                    <a:bodyPr/>
                    <a:lstStyle/>
                    <a:p>
                      <a:endParaRPr lang="es-CO"/>
                    </a:p>
                  </a:txBody>
                  <a:tcPr/>
                </a:tc>
                <a:tc>
                  <a:txBody>
                    <a:bodyPr/>
                    <a:lstStyle/>
                    <a:p>
                      <a:pPr algn="just">
                        <a:lnSpc>
                          <a:spcPct val="115000"/>
                        </a:lnSpc>
                        <a:spcAft>
                          <a:spcPts val="1000"/>
                        </a:spcAft>
                      </a:pPr>
                      <a:r>
                        <a:rPr lang="es-MX" sz="1200" b="1" dirty="0">
                          <a:effectLst/>
                          <a:latin typeface="Tahoma" panose="020B0604030504040204" pitchFamily="34" charset="0"/>
                          <a:ea typeface="Calibri" panose="020F0502020204030204" pitchFamily="34" charset="0"/>
                          <a:cs typeface="Times New Roman" panose="02020603050405020304" pitchFamily="18" charset="0"/>
                        </a:rPr>
                        <a:t>VERSIÓN: 9</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Rectángulo 9">
            <a:extLst>
              <a:ext uri="{FF2B5EF4-FFF2-40B4-BE49-F238E27FC236}">
                <a16:creationId xmlns:a16="http://schemas.microsoft.com/office/drawing/2014/main" id="{D98E3DD2-ECED-8A25-A105-C56CC1E54C35}"/>
              </a:ext>
            </a:extLst>
          </p:cNvPr>
          <p:cNvSpPr/>
          <p:nvPr/>
        </p:nvSpPr>
        <p:spPr>
          <a:xfrm>
            <a:off x="2657996" y="2896060"/>
            <a:ext cx="6600305" cy="3416320"/>
          </a:xfrm>
          <a:prstGeom prst="rect">
            <a:avLst/>
          </a:prstGeom>
          <a:noFill/>
          <a:ln>
            <a:noFill/>
          </a:ln>
        </p:spPr>
        <p:txBody>
          <a:bodyPr>
            <a:spAutoFit/>
          </a:bodyPr>
          <a:lstStyle/>
          <a:p>
            <a:pPr algn="ctr" eaLnBrk="1" fontAlgn="auto" hangingPunct="1">
              <a:spcBef>
                <a:spcPts val="0"/>
              </a:spcBef>
              <a:spcAft>
                <a:spcPts val="0"/>
              </a:spcAft>
              <a:defRPr/>
            </a:pPr>
            <a:r>
              <a:rPr lang="es-ES" sz="7200" dirty="0">
                <a:ln w="0">
                  <a:solidFill>
                    <a:srgbClr val="0070C0"/>
                  </a:solidFill>
                </a:ln>
                <a:solidFill>
                  <a:schemeClr val="accent1">
                    <a:lumMod val="75000"/>
                  </a:schemeClr>
                </a:solidFill>
                <a:effectLst>
                  <a:innerShdw blurRad="63500" dist="50800" dir="10800000">
                    <a:prstClr val="black">
                      <a:alpha val="50000"/>
                    </a:prstClr>
                  </a:innerShdw>
                </a:effectLst>
                <a:latin typeface="+mn-lt"/>
              </a:rPr>
              <a:t>REGLAMENTO  BIBLIOTECA </a:t>
            </a:r>
          </a:p>
          <a:p>
            <a:pPr algn="ctr" eaLnBrk="1" fontAlgn="auto" hangingPunct="1">
              <a:spcBef>
                <a:spcPts val="0"/>
              </a:spcBef>
              <a:spcAft>
                <a:spcPts val="0"/>
              </a:spcAft>
              <a:defRPr/>
            </a:pPr>
            <a:r>
              <a:rPr lang="es-ES" sz="7200" dirty="0">
                <a:ln w="0">
                  <a:solidFill>
                    <a:srgbClr val="0070C0"/>
                  </a:solidFill>
                </a:ln>
                <a:solidFill>
                  <a:schemeClr val="accent1">
                    <a:lumMod val="75000"/>
                  </a:schemeClr>
                </a:solidFill>
                <a:effectLst>
                  <a:innerShdw blurRad="63500" dist="50800" dir="10800000">
                    <a:prstClr val="black">
                      <a:alpha val="50000"/>
                    </a:prstClr>
                  </a:innerShdw>
                </a:effectLst>
                <a:latin typeface="+mn-lt"/>
              </a:rPr>
              <a:t>CAJAMAG</a:t>
            </a:r>
          </a:p>
        </p:txBody>
      </p:sp>
      <p:pic>
        <p:nvPicPr>
          <p:cNvPr id="1026" name="Imagen 2">
            <a:extLst>
              <a:ext uri="{FF2B5EF4-FFF2-40B4-BE49-F238E27FC236}">
                <a16:creationId xmlns:a16="http://schemas.microsoft.com/office/drawing/2014/main" id="{29F6C82E-7A8C-D40D-E166-525F18CC2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166" y="579423"/>
            <a:ext cx="2292278" cy="84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5F825EE8-4495-2534-E585-1390E561FB02}"/>
              </a:ext>
            </a:extLst>
          </p:cNvPr>
          <p:cNvSpPr txBox="1"/>
          <p:nvPr/>
        </p:nvSpPr>
        <p:spPr>
          <a:xfrm>
            <a:off x="781366" y="1857479"/>
            <a:ext cx="6093500" cy="830997"/>
          </a:xfrm>
          <a:prstGeom prst="rect">
            <a:avLst/>
          </a:prstGeom>
          <a:noFill/>
        </p:spPr>
        <p:txBody>
          <a:bodyPr wrap="square">
            <a:spAutoFit/>
          </a:bodyPr>
          <a:lstStyle/>
          <a:p>
            <a:r>
              <a:rPr lang="es-ES" sz="4800" dirty="0">
                <a:ln w="0">
                  <a:solidFill>
                    <a:srgbClr val="0070C0"/>
                  </a:solidFill>
                </a:ln>
                <a:solidFill>
                  <a:srgbClr val="FF0000"/>
                </a:solidFill>
                <a:effectLst>
                  <a:innerShdw blurRad="63500" dist="50800" dir="10800000">
                    <a:prstClr val="black">
                      <a:alpha val="50000"/>
                    </a:prstClr>
                  </a:innerShdw>
                </a:effectLst>
                <a:latin typeface="+mn-lt"/>
              </a:rPr>
              <a:t>copia no controlada </a:t>
            </a:r>
            <a:endParaRPr lang="es-CO" sz="48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89ADA-BBB2-6EE2-F406-E5611B40E03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458B0AC-D8FD-55D8-2201-E28505AF93F0}"/>
              </a:ext>
            </a:extLst>
          </p:cNvPr>
          <p:cNvSpPr/>
          <p:nvPr/>
        </p:nvSpPr>
        <p:spPr>
          <a:xfrm>
            <a:off x="3181286" y="336758"/>
            <a:ext cx="5196840" cy="523220"/>
          </a:xfrm>
          <a:prstGeom prst="rect">
            <a:avLst/>
          </a:prstGeom>
        </p:spPr>
        <p:txBody>
          <a:bodyPr>
            <a:spAutoFit/>
          </a:bodyPr>
          <a:lstStyle/>
          <a:p>
            <a:pPr algn="ctr" eaLnBrk="1" fontAlgn="auto" hangingPunct="1">
              <a:spcBef>
                <a:spcPts val="0"/>
              </a:spcBef>
              <a:spcAft>
                <a:spcPts val="0"/>
              </a:spcAft>
              <a:defRPr/>
            </a:pPr>
            <a:r>
              <a:rPr lang="es-ES" sz="2800" dirty="0">
                <a:ln w="0">
                  <a:solidFill>
                    <a:srgbClr val="FF0000"/>
                  </a:solidFill>
                </a:ln>
                <a:solidFill>
                  <a:schemeClr val="accent1">
                    <a:lumMod val="75000"/>
                  </a:schemeClr>
                </a:solidFill>
                <a:effectLst>
                  <a:outerShdw blurRad="38100" dist="25400" dir="5400000" algn="ctr" rotWithShape="0">
                    <a:srgbClr val="6E747A">
                      <a:alpha val="43000"/>
                    </a:srgbClr>
                  </a:outerShdw>
                </a:effectLst>
                <a:latin typeface="+mn-lt"/>
              </a:rPr>
              <a:t>SANCIONES</a:t>
            </a:r>
          </a:p>
        </p:txBody>
      </p:sp>
      <p:sp>
        <p:nvSpPr>
          <p:cNvPr id="3" name="CuadroTexto 2">
            <a:extLst>
              <a:ext uri="{FF2B5EF4-FFF2-40B4-BE49-F238E27FC236}">
                <a16:creationId xmlns:a16="http://schemas.microsoft.com/office/drawing/2014/main" id="{A52E668F-7BC6-5206-910E-5D6C286308A7}"/>
              </a:ext>
            </a:extLst>
          </p:cNvPr>
          <p:cNvSpPr txBox="1"/>
          <p:nvPr/>
        </p:nvSpPr>
        <p:spPr>
          <a:xfrm>
            <a:off x="557940" y="1165930"/>
            <a:ext cx="6834752" cy="5355312"/>
          </a:xfrm>
          <a:prstGeom prst="rect">
            <a:avLst/>
          </a:prstGeom>
          <a:noFill/>
        </p:spPr>
        <p:txBody>
          <a:bodyPr wrap="square" rtlCol="0">
            <a:spAutoFit/>
          </a:bodyPr>
          <a:lstStyle/>
          <a:p>
            <a:r>
              <a:rPr lang="es-ES" b="1" dirty="0">
                <a:solidFill>
                  <a:schemeClr val="accent1">
                    <a:lumMod val="75000"/>
                  </a:schemeClr>
                </a:solidFill>
              </a:rPr>
              <a:t>4. Uso indebido de recursos tecnológicos</a:t>
            </a:r>
          </a:p>
          <a:p>
            <a:endParaRPr lang="es-ES" b="1" dirty="0">
              <a:solidFill>
                <a:schemeClr val="accent1">
                  <a:lumMod val="75000"/>
                </a:schemeClr>
              </a:solidFill>
            </a:endParaRPr>
          </a:p>
          <a:p>
            <a:pPr marL="285750" indent="-285750">
              <a:buFont typeface="Wingdings" panose="05000000000000000000" pitchFamily="2" charset="2"/>
              <a:buChar char="Ø"/>
            </a:pPr>
            <a:r>
              <a:rPr lang="es-ES" dirty="0">
                <a:solidFill>
                  <a:schemeClr val="accent1">
                    <a:lumMod val="75000"/>
                  </a:schemeClr>
                </a:solidFill>
              </a:rPr>
              <a:t>Suspensión del uso de computadoras o internet.</a:t>
            </a:r>
          </a:p>
          <a:p>
            <a:pPr marL="285750" indent="-285750">
              <a:buFont typeface="Wingdings" panose="05000000000000000000" pitchFamily="2" charset="2"/>
              <a:buChar char="Ø"/>
            </a:pPr>
            <a:r>
              <a:rPr lang="es-ES" dirty="0">
                <a:solidFill>
                  <a:schemeClr val="accent1">
                    <a:lumMod val="75000"/>
                  </a:schemeClr>
                </a:solidFill>
              </a:rPr>
              <a:t>Bloqueo de la cuenta de usuario.</a:t>
            </a:r>
          </a:p>
          <a:p>
            <a:endParaRPr lang="es-ES" b="1" dirty="0">
              <a:solidFill>
                <a:schemeClr val="accent1">
                  <a:lumMod val="75000"/>
                </a:schemeClr>
              </a:solidFill>
            </a:endParaRPr>
          </a:p>
          <a:p>
            <a:r>
              <a:rPr lang="es-ES" b="1" dirty="0">
                <a:solidFill>
                  <a:schemeClr val="accent1">
                    <a:lumMod val="75000"/>
                  </a:schemeClr>
                </a:solidFill>
              </a:rPr>
              <a:t>5. Uso de credencial ajena o suplantación</a:t>
            </a:r>
          </a:p>
          <a:p>
            <a:endParaRPr lang="es-ES" b="1" dirty="0">
              <a:solidFill>
                <a:schemeClr val="accent1">
                  <a:lumMod val="75000"/>
                </a:schemeClr>
              </a:solidFill>
            </a:endParaRPr>
          </a:p>
          <a:p>
            <a:pPr marL="285750" indent="-285750">
              <a:buFont typeface="Wingdings" panose="05000000000000000000" pitchFamily="2" charset="2"/>
              <a:buChar char="Ø"/>
            </a:pPr>
            <a:r>
              <a:rPr lang="es-ES" dirty="0">
                <a:solidFill>
                  <a:schemeClr val="accent1">
                    <a:lumMod val="75000"/>
                  </a:schemeClr>
                </a:solidFill>
              </a:rPr>
              <a:t>Anulación temporal o definitiva del préstamo.</a:t>
            </a:r>
          </a:p>
          <a:p>
            <a:endParaRPr lang="es-ES" b="1" dirty="0">
              <a:solidFill>
                <a:schemeClr val="accent1">
                  <a:lumMod val="75000"/>
                </a:schemeClr>
              </a:solidFill>
            </a:endParaRPr>
          </a:p>
          <a:p>
            <a:r>
              <a:rPr lang="es-ES" b="1" dirty="0">
                <a:solidFill>
                  <a:schemeClr val="accent1">
                    <a:lumMod val="75000"/>
                  </a:schemeClr>
                </a:solidFill>
              </a:rPr>
              <a:t>6. Robo o intento de hurto</a:t>
            </a:r>
          </a:p>
          <a:p>
            <a:endParaRPr lang="es-ES" b="1" dirty="0">
              <a:solidFill>
                <a:schemeClr val="accent1">
                  <a:lumMod val="75000"/>
                </a:schemeClr>
              </a:solidFill>
            </a:endParaRPr>
          </a:p>
          <a:p>
            <a:pPr marL="285750" indent="-285750" algn="just">
              <a:buFont typeface="Wingdings" panose="05000000000000000000" pitchFamily="2" charset="2"/>
              <a:buChar char="Ø"/>
            </a:pPr>
            <a:r>
              <a:rPr lang="es-ES" dirty="0">
                <a:solidFill>
                  <a:schemeClr val="accent1">
                    <a:lumMod val="75000"/>
                  </a:schemeClr>
                </a:solidFill>
              </a:rPr>
              <a:t>Suspensión definitiva del uso de la biblioteca.</a:t>
            </a:r>
          </a:p>
          <a:p>
            <a:pPr marL="285750" indent="-285750" algn="just">
              <a:buFont typeface="Wingdings" panose="05000000000000000000" pitchFamily="2" charset="2"/>
              <a:buChar char="Ø"/>
            </a:pPr>
            <a:r>
              <a:rPr lang="es-ES" dirty="0">
                <a:solidFill>
                  <a:schemeClr val="accent1">
                    <a:lumMod val="75000"/>
                  </a:schemeClr>
                </a:solidFill>
              </a:rPr>
              <a:t>Informe a autoridades competentes (dependiendo de la gravedad).</a:t>
            </a:r>
          </a:p>
          <a:p>
            <a:pPr marL="285750" indent="-285750" algn="just">
              <a:buFont typeface="Wingdings" panose="05000000000000000000" pitchFamily="2" charset="2"/>
              <a:buChar char="Ø"/>
            </a:pPr>
            <a:r>
              <a:rPr lang="es-ES" dirty="0">
                <a:solidFill>
                  <a:schemeClr val="accent1">
                    <a:lumMod val="75000"/>
                  </a:schemeClr>
                </a:solidFill>
              </a:rPr>
              <a:t>Registro del incidente en el historial del usuario.</a:t>
            </a:r>
          </a:p>
          <a:p>
            <a:endParaRPr lang="es-ES" b="1" dirty="0">
              <a:solidFill>
                <a:schemeClr val="accent1">
                  <a:lumMod val="75000"/>
                </a:schemeClr>
              </a:solidFill>
            </a:endParaRPr>
          </a:p>
          <a:p>
            <a:r>
              <a:rPr lang="es-ES" b="1" dirty="0">
                <a:solidFill>
                  <a:schemeClr val="accent1">
                    <a:lumMod val="75000"/>
                  </a:schemeClr>
                </a:solidFill>
              </a:rPr>
              <a:t>7. Incumplimiento reiterado de normas</a:t>
            </a:r>
          </a:p>
          <a:p>
            <a:endParaRPr lang="es-ES" b="1" dirty="0">
              <a:solidFill>
                <a:schemeClr val="accent1">
                  <a:lumMod val="75000"/>
                </a:schemeClr>
              </a:solidFill>
            </a:endParaRPr>
          </a:p>
          <a:p>
            <a:pPr marL="285750" indent="-285750" algn="just">
              <a:buFont typeface="Wingdings" panose="05000000000000000000" pitchFamily="2" charset="2"/>
              <a:buChar char="Ø"/>
            </a:pPr>
            <a:r>
              <a:rPr lang="es-ES" dirty="0">
                <a:solidFill>
                  <a:schemeClr val="accent1">
                    <a:lumMod val="75000"/>
                  </a:schemeClr>
                </a:solidFill>
              </a:rPr>
              <a:t>Acumulación de faltas leves puede derivar en sanción mayor.</a:t>
            </a:r>
          </a:p>
          <a:p>
            <a:pPr marL="285750" indent="-285750" algn="just">
              <a:buFont typeface="Wingdings" panose="05000000000000000000" pitchFamily="2" charset="2"/>
              <a:buChar char="Ø"/>
            </a:pPr>
            <a:r>
              <a:rPr lang="es-ES" dirty="0">
                <a:solidFill>
                  <a:schemeClr val="accent1">
                    <a:lumMod val="75000"/>
                  </a:schemeClr>
                </a:solidFill>
              </a:rPr>
              <a:t>Suspensión prolongada del servicio bibliotecario.</a:t>
            </a:r>
            <a:endParaRPr lang="es-CO" dirty="0">
              <a:solidFill>
                <a:schemeClr val="accent1">
                  <a:lumMod val="75000"/>
                </a:schemeClr>
              </a:solidFill>
            </a:endParaRPr>
          </a:p>
        </p:txBody>
      </p:sp>
      <p:pic>
        <p:nvPicPr>
          <p:cNvPr id="2052" name="Picture 4" descr="204.900+ Ciberseguridad Ilustraciones de Stock, gráficos vectoriales libres  de derechos y clip art - iStock | Ciber seguridad, Tecnología, Big data">
            <a:extLst>
              <a:ext uri="{FF2B5EF4-FFF2-40B4-BE49-F238E27FC236}">
                <a16:creationId xmlns:a16="http://schemas.microsoft.com/office/drawing/2014/main" id="{EBD73F75-4D0C-0BDE-6EC0-2EB6EBF2F9D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45688" y="1410345"/>
            <a:ext cx="4195606" cy="314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0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ángulo 1">
            <a:extLst>
              <a:ext uri="{FF2B5EF4-FFF2-40B4-BE49-F238E27FC236}">
                <a16:creationId xmlns:a16="http://schemas.microsoft.com/office/drawing/2014/main" id="{56E6F953-2E43-30C4-F0D2-E3CEDF13D150}"/>
              </a:ext>
            </a:extLst>
          </p:cNvPr>
          <p:cNvSpPr>
            <a:spLocks noChangeArrowheads="1"/>
          </p:cNvSpPr>
          <p:nvPr/>
        </p:nvSpPr>
        <p:spPr bwMode="auto">
          <a:xfrm>
            <a:off x="817563" y="5046663"/>
            <a:ext cx="9444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15000"/>
              </a:lnSpc>
              <a:spcBef>
                <a:spcPct val="0"/>
              </a:spcBef>
              <a:buFontTx/>
              <a:buNone/>
            </a:pPr>
            <a:r>
              <a:rPr lang="es-CO" altLang="es-CO" sz="1800">
                <a:solidFill>
                  <a:srgbClr val="0070C0"/>
                </a:solidFill>
                <a:latin typeface="Tahoma" panose="020B0604030504040204" pitchFamily="34" charset="0"/>
                <a:cs typeface="Times New Roman" panose="02020603050405020304" pitchFamily="18" charset="0"/>
              </a:rPr>
              <a:t> Libros </a:t>
            </a: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de referencia (Enciclopedias, diccionarios, atlas, código Legis), solo podrán ser consultados en la sala.</a:t>
            </a:r>
            <a:endParaRPr lang="es-CO" altLang="es-CO" sz="1600">
              <a:solidFill>
                <a:srgbClr val="0070C0"/>
              </a:solidFill>
              <a:ea typeface="Calibri" panose="020F0502020204030204" pitchFamily="34" charset="0"/>
              <a:cs typeface="Times New Roman" panose="02020603050405020304" pitchFamily="18" charset="0"/>
            </a:endParaRPr>
          </a:p>
        </p:txBody>
      </p:sp>
      <p:grpSp>
        <p:nvGrpSpPr>
          <p:cNvPr id="14339" name="Grupo 13">
            <a:extLst>
              <a:ext uri="{FF2B5EF4-FFF2-40B4-BE49-F238E27FC236}">
                <a16:creationId xmlns:a16="http://schemas.microsoft.com/office/drawing/2014/main" id="{5E711A54-4BBF-F2F9-C2FF-62BC4D41C87C}"/>
              </a:ext>
            </a:extLst>
          </p:cNvPr>
          <p:cNvGrpSpPr>
            <a:grpSpLocks/>
          </p:cNvGrpSpPr>
          <p:nvPr/>
        </p:nvGrpSpPr>
        <p:grpSpPr bwMode="auto">
          <a:xfrm>
            <a:off x="696913" y="1943100"/>
            <a:ext cx="9872662" cy="2554288"/>
            <a:chOff x="545936" y="1981602"/>
            <a:chExt cx="7842531" cy="1999688"/>
          </a:xfrm>
        </p:grpSpPr>
        <p:grpSp>
          <p:nvGrpSpPr>
            <p:cNvPr id="14341" name="Grupo 6">
              <a:extLst>
                <a:ext uri="{FF2B5EF4-FFF2-40B4-BE49-F238E27FC236}">
                  <a16:creationId xmlns:a16="http://schemas.microsoft.com/office/drawing/2014/main" id="{997B93EC-3E64-B4F1-29A3-DFBA369C84FD}"/>
                </a:ext>
              </a:extLst>
            </p:cNvPr>
            <p:cNvGrpSpPr>
              <a:grpSpLocks/>
            </p:cNvGrpSpPr>
            <p:nvPr/>
          </p:nvGrpSpPr>
          <p:grpSpPr bwMode="auto">
            <a:xfrm>
              <a:off x="3033101" y="1981602"/>
              <a:ext cx="1538079" cy="1934843"/>
              <a:chOff x="3980053" y="1838531"/>
              <a:chExt cx="1538079" cy="1934843"/>
            </a:xfrm>
          </p:grpSpPr>
          <p:pic>
            <p:nvPicPr>
              <p:cNvPr id="14351" name="Picture 4" descr="portada Diccionario Compact Español">
                <a:extLst>
                  <a:ext uri="{FF2B5EF4-FFF2-40B4-BE49-F238E27FC236}">
                    <a16:creationId xmlns:a16="http://schemas.microsoft.com/office/drawing/2014/main" id="{331BBCBD-70E1-5885-4E98-99E330FF9D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54934" y="1838531"/>
                <a:ext cx="1230284" cy="159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CuadroTexto 7">
                <a:extLst>
                  <a:ext uri="{FF2B5EF4-FFF2-40B4-BE49-F238E27FC236}">
                    <a16:creationId xmlns:a16="http://schemas.microsoft.com/office/drawing/2014/main" id="{8AC2D5E9-57AC-FD94-621C-7C3377E89FB5}"/>
                  </a:ext>
                </a:extLst>
              </p:cNvPr>
              <p:cNvSpPr txBox="1">
                <a:spLocks noChangeArrowheads="1"/>
              </p:cNvSpPr>
              <p:nvPr/>
            </p:nvSpPr>
            <p:spPr bwMode="auto">
              <a:xfrm>
                <a:off x="3980053" y="3385143"/>
                <a:ext cx="1538079" cy="3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1800" b="1">
                    <a:solidFill>
                      <a:srgbClr val="0070C0"/>
                    </a:solidFill>
                  </a:rPr>
                  <a:t>Diccionarios</a:t>
                </a:r>
                <a:r>
                  <a:rPr lang="es-CO" altLang="es-CO" sz="1800" b="1"/>
                  <a:t> </a:t>
                </a:r>
              </a:p>
            </p:txBody>
          </p:sp>
        </p:grpSp>
        <p:grpSp>
          <p:nvGrpSpPr>
            <p:cNvPr id="14342" name="Grupo 9">
              <a:extLst>
                <a:ext uri="{FF2B5EF4-FFF2-40B4-BE49-F238E27FC236}">
                  <a16:creationId xmlns:a16="http://schemas.microsoft.com/office/drawing/2014/main" id="{FC9D907D-A1D2-B5E6-CD0D-26F7E25D6A4F}"/>
                </a:ext>
              </a:extLst>
            </p:cNvPr>
            <p:cNvGrpSpPr>
              <a:grpSpLocks/>
            </p:cNvGrpSpPr>
            <p:nvPr/>
          </p:nvGrpSpPr>
          <p:grpSpPr bwMode="auto">
            <a:xfrm>
              <a:off x="5185961" y="2089092"/>
              <a:ext cx="1071475" cy="1822175"/>
              <a:chOff x="5469827" y="1969345"/>
              <a:chExt cx="1071475" cy="1822175"/>
            </a:xfrm>
          </p:grpSpPr>
          <p:pic>
            <p:nvPicPr>
              <p:cNvPr id="14349" name="Picture 6" descr="portada Nuevo Atlas Geográfico Universal">
                <a:extLst>
                  <a:ext uri="{FF2B5EF4-FFF2-40B4-BE49-F238E27FC236}">
                    <a16:creationId xmlns:a16="http://schemas.microsoft.com/office/drawing/2014/main" id="{297B944D-7E71-1407-3C52-C9CFA5A949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9827" y="1969345"/>
                <a:ext cx="1071475" cy="143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CuadroTexto 11">
                <a:extLst>
                  <a:ext uri="{FF2B5EF4-FFF2-40B4-BE49-F238E27FC236}">
                    <a16:creationId xmlns:a16="http://schemas.microsoft.com/office/drawing/2014/main" id="{8EAADEEC-67F9-3611-7863-F76CE98FDC45}"/>
                  </a:ext>
                </a:extLst>
              </p:cNvPr>
              <p:cNvSpPr txBox="1">
                <a:spLocks noChangeArrowheads="1"/>
              </p:cNvSpPr>
              <p:nvPr/>
            </p:nvSpPr>
            <p:spPr bwMode="auto">
              <a:xfrm>
                <a:off x="5705091" y="3403289"/>
                <a:ext cx="780758" cy="3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1800" b="1">
                    <a:solidFill>
                      <a:srgbClr val="0070C0"/>
                    </a:solidFill>
                  </a:rPr>
                  <a:t>Atlas</a:t>
                </a:r>
                <a:r>
                  <a:rPr lang="es-CO" altLang="es-CO" sz="1800" b="1"/>
                  <a:t> </a:t>
                </a:r>
              </a:p>
            </p:txBody>
          </p:sp>
        </p:grpSp>
        <p:grpSp>
          <p:nvGrpSpPr>
            <p:cNvPr id="14343" name="Grupo 12">
              <a:extLst>
                <a:ext uri="{FF2B5EF4-FFF2-40B4-BE49-F238E27FC236}">
                  <a16:creationId xmlns:a16="http://schemas.microsoft.com/office/drawing/2014/main" id="{31ABE077-B693-7E58-52DF-1B0903F5BDC6}"/>
                </a:ext>
              </a:extLst>
            </p:cNvPr>
            <p:cNvGrpSpPr>
              <a:grpSpLocks/>
            </p:cNvGrpSpPr>
            <p:nvPr/>
          </p:nvGrpSpPr>
          <p:grpSpPr bwMode="auto">
            <a:xfrm>
              <a:off x="545936" y="2082275"/>
              <a:ext cx="1819534" cy="1804029"/>
              <a:chOff x="462843" y="1969345"/>
              <a:chExt cx="1819534" cy="1804029"/>
            </a:xfrm>
          </p:grpSpPr>
          <p:pic>
            <p:nvPicPr>
              <p:cNvPr id="14347" name="Picture 10" descr="El Mundo De Los Niños - Enciclopedia - 15 Tomos - Salvat ...">
                <a:extLst>
                  <a:ext uri="{FF2B5EF4-FFF2-40B4-BE49-F238E27FC236}">
                    <a16:creationId xmlns:a16="http://schemas.microsoft.com/office/drawing/2014/main" id="{A5BCA8A4-BFB9-671C-6213-2CA90D5961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843" y="1969345"/>
                <a:ext cx="1691369" cy="126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CuadroTexto 14">
                <a:extLst>
                  <a:ext uri="{FF2B5EF4-FFF2-40B4-BE49-F238E27FC236}">
                    <a16:creationId xmlns:a16="http://schemas.microsoft.com/office/drawing/2014/main" id="{0283B650-5468-76B6-112E-1B1CF9206D61}"/>
                  </a:ext>
                </a:extLst>
              </p:cNvPr>
              <p:cNvSpPr txBox="1">
                <a:spLocks noChangeArrowheads="1"/>
              </p:cNvSpPr>
              <p:nvPr/>
            </p:nvSpPr>
            <p:spPr bwMode="auto">
              <a:xfrm>
                <a:off x="608824" y="3385143"/>
                <a:ext cx="1673553" cy="3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1800" b="1">
                    <a:solidFill>
                      <a:srgbClr val="0070C0"/>
                    </a:solidFill>
                  </a:rPr>
                  <a:t>Enciclopedias </a:t>
                </a:r>
              </a:p>
            </p:txBody>
          </p:sp>
        </p:grpSp>
        <p:grpSp>
          <p:nvGrpSpPr>
            <p:cNvPr id="14344" name="Grupo 10">
              <a:extLst>
                <a:ext uri="{FF2B5EF4-FFF2-40B4-BE49-F238E27FC236}">
                  <a16:creationId xmlns:a16="http://schemas.microsoft.com/office/drawing/2014/main" id="{80882C3D-7832-AC9B-9C8D-78A353FE2162}"/>
                </a:ext>
              </a:extLst>
            </p:cNvPr>
            <p:cNvGrpSpPr>
              <a:grpSpLocks/>
            </p:cNvGrpSpPr>
            <p:nvPr/>
          </p:nvGrpSpPr>
          <p:grpSpPr bwMode="auto">
            <a:xfrm>
              <a:off x="7044838" y="1981602"/>
              <a:ext cx="1343629" cy="1999688"/>
              <a:chOff x="7549532" y="1846422"/>
              <a:chExt cx="1343629" cy="1999688"/>
            </a:xfrm>
          </p:grpSpPr>
          <p:pic>
            <p:nvPicPr>
              <p:cNvPr id="14345" name="Picture 8" descr="Imagen relacionada">
                <a:extLst>
                  <a:ext uri="{FF2B5EF4-FFF2-40B4-BE49-F238E27FC236}">
                    <a16:creationId xmlns:a16="http://schemas.microsoft.com/office/drawing/2014/main" id="{FFCDB148-E520-ABE6-2D08-2B91BA753B0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49532" y="1846422"/>
                <a:ext cx="1343629" cy="172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uadroTexto 16">
                <a:extLst>
                  <a:ext uri="{FF2B5EF4-FFF2-40B4-BE49-F238E27FC236}">
                    <a16:creationId xmlns:a16="http://schemas.microsoft.com/office/drawing/2014/main" id="{4E1040CB-1229-444D-D184-B2A732479A43}"/>
                  </a:ext>
                </a:extLst>
              </p:cNvPr>
              <p:cNvSpPr txBox="1">
                <a:spLocks noChangeArrowheads="1"/>
              </p:cNvSpPr>
              <p:nvPr/>
            </p:nvSpPr>
            <p:spPr bwMode="auto">
              <a:xfrm>
                <a:off x="7872413" y="3457879"/>
                <a:ext cx="776253" cy="3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1800" b="1">
                    <a:solidFill>
                      <a:srgbClr val="0070C0"/>
                    </a:solidFill>
                  </a:rPr>
                  <a:t>Legis</a:t>
                </a:r>
                <a:r>
                  <a:rPr lang="es-CO" altLang="es-CO" sz="1800" b="1"/>
                  <a:t> </a:t>
                </a:r>
              </a:p>
            </p:txBody>
          </p:sp>
        </p:grpSp>
      </p:grpSp>
      <p:sp>
        <p:nvSpPr>
          <p:cNvPr id="4" name="Rectángulo 3">
            <a:extLst>
              <a:ext uri="{FF2B5EF4-FFF2-40B4-BE49-F238E27FC236}">
                <a16:creationId xmlns:a16="http://schemas.microsoft.com/office/drawing/2014/main" id="{0228C412-E1FA-C27B-BAA0-CA9E3D801F5C}"/>
              </a:ext>
            </a:extLst>
          </p:cNvPr>
          <p:cNvSpPr/>
          <p:nvPr/>
        </p:nvSpPr>
        <p:spPr>
          <a:xfrm>
            <a:off x="3510764" y="486793"/>
            <a:ext cx="5196840" cy="523220"/>
          </a:xfrm>
          <a:prstGeom prst="rect">
            <a:avLst/>
          </a:prstGeom>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CONDICIONES GENERALES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6023790-9C45-C367-4395-9A8430957D0C}"/>
              </a:ext>
            </a:extLst>
          </p:cNvPr>
          <p:cNvSpPr/>
          <p:nvPr/>
        </p:nvSpPr>
        <p:spPr>
          <a:xfrm>
            <a:off x="3191466" y="1264986"/>
            <a:ext cx="5685082" cy="461665"/>
          </a:xfrm>
          <a:prstGeom prst="rect">
            <a:avLst/>
          </a:prstGeom>
        </p:spPr>
        <p:txBody>
          <a:bodyPr>
            <a:spAutoFit/>
          </a:bodyPr>
          <a:lstStyle/>
          <a:p>
            <a:pPr algn="ctr" eaLnBrk="1" fontAlgn="auto" hangingPunct="1">
              <a:spcBef>
                <a:spcPts val="0"/>
              </a:spcBef>
              <a:spcAft>
                <a:spcPts val="0"/>
              </a:spcAft>
              <a:defRPr/>
            </a:pPr>
            <a:r>
              <a:rPr lang="es-ES" sz="2400" i="1"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Exclusiones de responsabilidad de Biblioteca</a:t>
            </a:r>
          </a:p>
        </p:txBody>
      </p:sp>
      <p:grpSp>
        <p:nvGrpSpPr>
          <p:cNvPr id="15363" name="Grupo 7">
            <a:extLst>
              <a:ext uri="{FF2B5EF4-FFF2-40B4-BE49-F238E27FC236}">
                <a16:creationId xmlns:a16="http://schemas.microsoft.com/office/drawing/2014/main" id="{A4D62F83-2D4E-6165-9DA3-ABDEB6A27103}"/>
              </a:ext>
            </a:extLst>
          </p:cNvPr>
          <p:cNvGrpSpPr>
            <a:grpSpLocks/>
          </p:cNvGrpSpPr>
          <p:nvPr/>
        </p:nvGrpSpPr>
        <p:grpSpPr bwMode="auto">
          <a:xfrm>
            <a:off x="176213" y="3095625"/>
            <a:ext cx="1736725" cy="2460625"/>
            <a:chOff x="73234" y="1966885"/>
            <a:chExt cx="1737122" cy="2459158"/>
          </a:xfrm>
        </p:grpSpPr>
        <p:pic>
          <p:nvPicPr>
            <p:cNvPr id="15374" name="Picture 2">
              <a:extLst>
                <a:ext uri="{FF2B5EF4-FFF2-40B4-BE49-F238E27FC236}">
                  <a16:creationId xmlns:a16="http://schemas.microsoft.com/office/drawing/2014/main" id="{90B2FDEE-C4E1-6192-2441-43F89069E97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188" y="1966885"/>
              <a:ext cx="1374617" cy="12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Rectángulo 3">
              <a:extLst>
                <a:ext uri="{FF2B5EF4-FFF2-40B4-BE49-F238E27FC236}">
                  <a16:creationId xmlns:a16="http://schemas.microsoft.com/office/drawing/2014/main" id="{A9A1E13A-E81F-2A30-A412-B08AF65227CB}"/>
                </a:ext>
              </a:extLst>
            </p:cNvPr>
            <p:cNvSpPr>
              <a:spLocks noChangeArrowheads="1"/>
            </p:cNvSpPr>
            <p:nvPr/>
          </p:nvSpPr>
          <p:spPr bwMode="auto">
            <a:xfrm>
              <a:off x="73234" y="3220786"/>
              <a:ext cx="1737122" cy="120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302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302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302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302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30238"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9pPr>
            </a:lstStyle>
            <a:p>
              <a:pPr algn="ctr" eaLnBrk="1" hangingPunct="1">
                <a:lnSpc>
                  <a:spcPct val="115000"/>
                </a:lnSpc>
                <a:spcBef>
                  <a:spcPct val="0"/>
                </a:spcBef>
                <a:buFontTx/>
                <a:buNone/>
              </a:pPr>
              <a:r>
                <a:rPr lang="es-CO" altLang="es-CO" sz="1600">
                  <a:solidFill>
                    <a:srgbClr val="0070C0"/>
                  </a:solidFill>
                  <a:latin typeface="Tahoma" panose="020B0604030504040204" pitchFamily="34" charset="0"/>
                  <a:ea typeface="Calibri" panose="020F0502020204030204" pitchFamily="34" charset="0"/>
                  <a:cs typeface="Times New Roman" panose="02020603050405020304" pitchFamily="18" charset="0"/>
                </a:rPr>
                <a:t>Cambios repentinos en la corriente eléctrica.</a:t>
              </a:r>
              <a:endParaRPr lang="es-CO" altLang="es-CO" sz="1400">
                <a:solidFill>
                  <a:srgbClr val="0070C0"/>
                </a:solidFill>
                <a:ea typeface="Calibri" panose="020F0502020204030204" pitchFamily="34" charset="0"/>
                <a:cs typeface="Times New Roman" panose="02020603050405020304" pitchFamily="18" charset="0"/>
              </a:endParaRPr>
            </a:p>
          </p:txBody>
        </p:sp>
      </p:grpSp>
      <p:grpSp>
        <p:nvGrpSpPr>
          <p:cNvPr id="15364" name="Grupo 8">
            <a:extLst>
              <a:ext uri="{FF2B5EF4-FFF2-40B4-BE49-F238E27FC236}">
                <a16:creationId xmlns:a16="http://schemas.microsoft.com/office/drawing/2014/main" id="{2131D273-AC22-EFF8-8BA8-605EDF6E6518}"/>
              </a:ext>
            </a:extLst>
          </p:cNvPr>
          <p:cNvGrpSpPr>
            <a:grpSpLocks/>
          </p:cNvGrpSpPr>
          <p:nvPr/>
        </p:nvGrpSpPr>
        <p:grpSpPr bwMode="auto">
          <a:xfrm>
            <a:off x="5543074" y="3095625"/>
            <a:ext cx="1647825" cy="1957388"/>
            <a:chOff x="2094993" y="1927756"/>
            <a:chExt cx="1647744" cy="1957203"/>
          </a:xfrm>
        </p:grpSpPr>
        <p:pic>
          <p:nvPicPr>
            <p:cNvPr id="15372" name="Picture 4" descr="Piensa en Binario: ¿Verdad o Mito? Un virus puede dañar el hardware">
              <a:extLst>
                <a:ext uri="{FF2B5EF4-FFF2-40B4-BE49-F238E27FC236}">
                  <a16:creationId xmlns:a16="http://schemas.microsoft.com/office/drawing/2014/main" id="{8D2444AD-91B4-FEAC-2C21-EEDACDDE19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4993" y="1927756"/>
              <a:ext cx="1614679" cy="129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ángulo 4">
              <a:extLst>
                <a:ext uri="{FF2B5EF4-FFF2-40B4-BE49-F238E27FC236}">
                  <a16:creationId xmlns:a16="http://schemas.microsoft.com/office/drawing/2014/main" id="{2BE4D612-F600-D2A4-1026-9EAAE97562CD}"/>
                </a:ext>
              </a:extLst>
            </p:cNvPr>
            <p:cNvSpPr>
              <a:spLocks noChangeArrowheads="1"/>
            </p:cNvSpPr>
            <p:nvPr/>
          </p:nvSpPr>
          <p:spPr bwMode="auto">
            <a:xfrm>
              <a:off x="2128058" y="3254886"/>
              <a:ext cx="1614679" cy="63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302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302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302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302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30238"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630238" algn="l"/>
                </a:tabLst>
                <a:defRPr>
                  <a:solidFill>
                    <a:schemeClr val="tx1"/>
                  </a:solidFill>
                  <a:latin typeface="Calibri" panose="020F0502020204030204" pitchFamily="34" charset="0"/>
                </a:defRPr>
              </a:lvl9pPr>
            </a:lstStyle>
            <a:p>
              <a:pPr algn="just" eaLnBrk="1" hangingPunct="1">
                <a:lnSpc>
                  <a:spcPct val="115000"/>
                </a:lnSpc>
                <a:spcBef>
                  <a:spcPct val="0"/>
                </a:spcBef>
                <a:buFontTx/>
                <a:buNone/>
              </a:pPr>
              <a:r>
                <a:rPr lang="es-CO" altLang="es-CO" sz="1600">
                  <a:solidFill>
                    <a:srgbClr val="0070C0"/>
                  </a:solidFill>
                  <a:latin typeface="Tahoma" panose="020B0604030504040204" pitchFamily="34" charset="0"/>
                  <a:cs typeface="Times New Roman" panose="02020603050405020304" pitchFamily="18" charset="0"/>
                </a:rPr>
                <a:t>Pérdida o daño en hardware.</a:t>
              </a:r>
            </a:p>
          </p:txBody>
        </p:sp>
      </p:grpSp>
      <p:grpSp>
        <p:nvGrpSpPr>
          <p:cNvPr id="15365" name="Grupo 9">
            <a:extLst>
              <a:ext uri="{FF2B5EF4-FFF2-40B4-BE49-F238E27FC236}">
                <a16:creationId xmlns:a16="http://schemas.microsoft.com/office/drawing/2014/main" id="{7D22F9C3-785E-F258-8A2C-7B0DDDA0B5F1}"/>
              </a:ext>
            </a:extLst>
          </p:cNvPr>
          <p:cNvGrpSpPr>
            <a:grpSpLocks/>
          </p:cNvGrpSpPr>
          <p:nvPr/>
        </p:nvGrpSpPr>
        <p:grpSpPr bwMode="auto">
          <a:xfrm>
            <a:off x="2430463" y="3095625"/>
            <a:ext cx="2736850" cy="1606550"/>
            <a:chOff x="4240364" y="1958119"/>
            <a:chExt cx="2736411" cy="1606066"/>
          </a:xfrm>
        </p:grpSpPr>
        <p:pic>
          <p:nvPicPr>
            <p:cNvPr id="15370" name="Picture 6" descr="Cuidado con el uso de software ilegal: cinco razones para no ...">
              <a:extLst>
                <a:ext uri="{FF2B5EF4-FFF2-40B4-BE49-F238E27FC236}">
                  <a16:creationId xmlns:a16="http://schemas.microsoft.com/office/drawing/2014/main" id="{AEF25F22-CBC0-4D3D-56CD-E409C5581C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91207" y="1958119"/>
              <a:ext cx="1868069" cy="12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ángulo 5">
              <a:extLst>
                <a:ext uri="{FF2B5EF4-FFF2-40B4-BE49-F238E27FC236}">
                  <a16:creationId xmlns:a16="http://schemas.microsoft.com/office/drawing/2014/main" id="{FB00A797-F22D-0B34-8447-FF512B1F7AD3}"/>
                </a:ext>
              </a:extLst>
            </p:cNvPr>
            <p:cNvSpPr>
              <a:spLocks noChangeArrowheads="1"/>
            </p:cNvSpPr>
            <p:nvPr/>
          </p:nvSpPr>
          <p:spPr bwMode="auto">
            <a:xfrm>
              <a:off x="4240364" y="3225679"/>
              <a:ext cx="2736411" cy="3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1600">
                  <a:solidFill>
                    <a:srgbClr val="0070C0"/>
                  </a:solidFill>
                  <a:latin typeface="Tahoma" panose="020B0604030504040204" pitchFamily="34" charset="0"/>
                  <a:cs typeface="Times New Roman" panose="02020603050405020304" pitchFamily="18" charset="0"/>
                </a:rPr>
                <a:t>Pérdida o daño en software.</a:t>
              </a:r>
              <a:endParaRPr lang="es-CO" altLang="es-CO" sz="1600">
                <a:solidFill>
                  <a:srgbClr val="0070C0"/>
                </a:solidFill>
              </a:endParaRPr>
            </a:p>
          </p:txBody>
        </p:sp>
      </p:grpSp>
      <p:grpSp>
        <p:nvGrpSpPr>
          <p:cNvPr id="15366" name="Grupo 10">
            <a:extLst>
              <a:ext uri="{FF2B5EF4-FFF2-40B4-BE49-F238E27FC236}">
                <a16:creationId xmlns:a16="http://schemas.microsoft.com/office/drawing/2014/main" id="{74C73FAE-9594-BB6F-863C-0E56910D3B9C}"/>
              </a:ext>
            </a:extLst>
          </p:cNvPr>
          <p:cNvGrpSpPr>
            <a:grpSpLocks/>
          </p:cNvGrpSpPr>
          <p:nvPr/>
        </p:nvGrpSpPr>
        <p:grpSpPr bwMode="auto">
          <a:xfrm>
            <a:off x="7607300" y="3095625"/>
            <a:ext cx="2954338" cy="1868488"/>
            <a:chOff x="6344358" y="1923688"/>
            <a:chExt cx="2954034" cy="1868652"/>
          </a:xfrm>
        </p:grpSpPr>
        <p:pic>
          <p:nvPicPr>
            <p:cNvPr id="15368" name="Picture 8" descr="las redes sociales: ATAQUES INFORMÁTICOS TG">
              <a:extLst>
                <a:ext uri="{FF2B5EF4-FFF2-40B4-BE49-F238E27FC236}">
                  <a16:creationId xmlns:a16="http://schemas.microsoft.com/office/drawing/2014/main" id="{CA27CDA0-3D46-7B48-25EA-ED95FCB6B84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18008" y="1923688"/>
              <a:ext cx="1737122" cy="130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ángulo 6">
              <a:extLst>
                <a:ext uri="{FF2B5EF4-FFF2-40B4-BE49-F238E27FC236}">
                  <a16:creationId xmlns:a16="http://schemas.microsoft.com/office/drawing/2014/main" id="{3085FB8C-D034-77A0-F057-B694374FC6F8}"/>
                </a:ext>
              </a:extLst>
            </p:cNvPr>
            <p:cNvSpPr>
              <a:spLocks noChangeArrowheads="1"/>
            </p:cNvSpPr>
            <p:nvPr/>
          </p:nvSpPr>
          <p:spPr bwMode="auto">
            <a:xfrm>
              <a:off x="6344358" y="3207743"/>
              <a:ext cx="2954034"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CO" altLang="es-CO" sz="1600">
                  <a:solidFill>
                    <a:srgbClr val="0070C0"/>
                  </a:solidFill>
                  <a:latin typeface="Tahoma" panose="020B0604030504040204" pitchFamily="34" charset="0"/>
                  <a:cs typeface="Times New Roman" panose="02020603050405020304" pitchFamily="18" charset="0"/>
                </a:rPr>
                <a:t>Pérdida o daño en información</a:t>
              </a:r>
            </a:p>
            <a:p>
              <a:pPr algn="ctr" eaLnBrk="1" hangingPunct="1">
                <a:lnSpc>
                  <a:spcPct val="100000"/>
                </a:lnSpc>
                <a:spcBef>
                  <a:spcPct val="0"/>
                </a:spcBef>
                <a:buFontTx/>
                <a:buNone/>
              </a:pPr>
              <a:r>
                <a:rPr lang="es-CO" altLang="es-CO" sz="1600">
                  <a:solidFill>
                    <a:srgbClr val="0070C0"/>
                  </a:solidFill>
                  <a:latin typeface="Tahoma" panose="020B0604030504040204" pitchFamily="34" charset="0"/>
                  <a:cs typeface="Times New Roman" panose="02020603050405020304" pitchFamily="18" charset="0"/>
                </a:rPr>
                <a:t>personal</a:t>
              </a:r>
              <a:endParaRPr lang="es-CO" altLang="es-CO" sz="1600">
                <a:solidFill>
                  <a:srgbClr val="0070C0"/>
                </a:solidFill>
              </a:endParaRPr>
            </a:p>
          </p:txBody>
        </p:sp>
      </p:grpSp>
      <p:sp>
        <p:nvSpPr>
          <p:cNvPr id="2" name="Rectángulo 1">
            <a:extLst>
              <a:ext uri="{FF2B5EF4-FFF2-40B4-BE49-F238E27FC236}">
                <a16:creationId xmlns:a16="http://schemas.microsoft.com/office/drawing/2014/main" id="{132B72EE-5177-A68D-1746-837241F48EA9}"/>
              </a:ext>
            </a:extLst>
          </p:cNvPr>
          <p:cNvSpPr/>
          <p:nvPr/>
        </p:nvSpPr>
        <p:spPr>
          <a:xfrm>
            <a:off x="3479899" y="286458"/>
            <a:ext cx="5196840" cy="523220"/>
          </a:xfrm>
          <a:prstGeom prst="rect">
            <a:avLst/>
          </a:prstGeom>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CONDICIONES GENERALES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ángulo 1">
            <a:extLst>
              <a:ext uri="{FF2B5EF4-FFF2-40B4-BE49-F238E27FC236}">
                <a16:creationId xmlns:a16="http://schemas.microsoft.com/office/drawing/2014/main" id="{69C209DD-280C-06AB-7ADB-7E3DB10D8E38}"/>
              </a:ext>
            </a:extLst>
          </p:cNvPr>
          <p:cNvSpPr>
            <a:spLocks noChangeArrowheads="1"/>
          </p:cNvSpPr>
          <p:nvPr/>
        </p:nvSpPr>
        <p:spPr bwMode="auto">
          <a:xfrm>
            <a:off x="1022350" y="4706938"/>
            <a:ext cx="8958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Wingdings" pitchFamily="2" charset="2"/>
              <a:buChar char=""/>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La Biblioteca se reserva el derecho a interrupciones en el servicio que dependa de las Tics, debido a actualizaciones en la plataforma.</a:t>
            </a:r>
          </a:p>
        </p:txBody>
      </p:sp>
      <p:pic>
        <p:nvPicPr>
          <p:cNvPr id="16387" name="Picture 4">
            <a:extLst>
              <a:ext uri="{FF2B5EF4-FFF2-40B4-BE49-F238E27FC236}">
                <a16:creationId xmlns:a16="http://schemas.microsoft.com/office/drawing/2014/main" id="{7FEC110E-46D1-B7C9-5CB7-4ED37FD92159}"/>
              </a:ext>
            </a:extLst>
          </p:cNvPr>
          <p:cNvPicPr>
            <a:picLocks noChangeAspect="1" noChangeArrowheads="1"/>
          </p:cNvPicPr>
          <p:nvPr/>
        </p:nvPicPr>
        <p:blipFill>
          <a:blip r:embed="rId2">
            <a:clrChange>
              <a:clrFrom>
                <a:srgbClr val="E8E8E8"/>
              </a:clrFrom>
              <a:clrTo>
                <a:srgbClr val="E8E8E8">
                  <a:alpha val="0"/>
                </a:srgbClr>
              </a:clrTo>
            </a:clrChange>
            <a:extLst>
              <a:ext uri="{28A0092B-C50C-407E-A947-70E740481C1C}">
                <a14:useLocalDpi xmlns:a14="http://schemas.microsoft.com/office/drawing/2010/main"/>
              </a:ext>
            </a:extLst>
          </a:blip>
          <a:srcRect/>
          <a:stretch>
            <a:fillRect/>
          </a:stretch>
        </p:blipFill>
        <p:spPr bwMode="auto">
          <a:xfrm>
            <a:off x="1819275" y="2019300"/>
            <a:ext cx="351948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agen 2">
            <a:extLst>
              <a:ext uri="{FF2B5EF4-FFF2-40B4-BE49-F238E27FC236}">
                <a16:creationId xmlns:a16="http://schemas.microsoft.com/office/drawing/2014/main" id="{E0E11F44-9D94-8B41-7414-1DB27AAEFF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3238" y="2052638"/>
            <a:ext cx="20510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75BE4B2F-8CD9-F8D3-6021-739DC2136B5D}"/>
              </a:ext>
            </a:extLst>
          </p:cNvPr>
          <p:cNvSpPr txBox="1"/>
          <p:nvPr/>
        </p:nvSpPr>
        <p:spPr>
          <a:xfrm>
            <a:off x="3446347" y="606930"/>
            <a:ext cx="4572000" cy="523220"/>
          </a:xfrm>
          <a:prstGeom prst="rect">
            <a:avLst/>
          </a:prstGeom>
          <a:noFill/>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CONDICIONES GENERALES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1B4C438-65F9-760C-F058-205548644FCF}"/>
              </a:ext>
            </a:extLst>
          </p:cNvPr>
          <p:cNvSpPr/>
          <p:nvPr/>
        </p:nvSpPr>
        <p:spPr>
          <a:xfrm>
            <a:off x="3632200" y="538351"/>
            <a:ext cx="4465518" cy="523220"/>
          </a:xfrm>
          <a:prstGeom prst="rect">
            <a:avLst/>
          </a:prstGeom>
        </p:spPr>
        <p:txBody>
          <a:bodyPr wrap="none">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DERECHOS DE LOS USUARIOS</a:t>
            </a:r>
          </a:p>
        </p:txBody>
      </p:sp>
      <p:sp>
        <p:nvSpPr>
          <p:cNvPr id="17411" name="Rectángulo 6">
            <a:extLst>
              <a:ext uri="{FF2B5EF4-FFF2-40B4-BE49-F238E27FC236}">
                <a16:creationId xmlns:a16="http://schemas.microsoft.com/office/drawing/2014/main" id="{3E0033D7-F3AB-DC59-CF01-A6DCB2DADEBE}"/>
              </a:ext>
            </a:extLst>
          </p:cNvPr>
          <p:cNvSpPr>
            <a:spLocks noChangeArrowheads="1"/>
          </p:cNvSpPr>
          <p:nvPr/>
        </p:nvSpPr>
        <p:spPr bwMode="auto">
          <a:xfrm>
            <a:off x="3500438" y="2381250"/>
            <a:ext cx="665638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buFont typeface="Symbol" pitchFamily="2" charset="2"/>
              <a:buChar char=""/>
            </a:pPr>
            <a:r>
              <a:rPr lang="es-CO" altLang="es-CO">
                <a:solidFill>
                  <a:srgbClr val="0070C0"/>
                </a:solidFill>
                <a:latin typeface="Tahoma" panose="020B0604030504040204" pitchFamily="34" charset="0"/>
                <a:ea typeface="Calibri" panose="020F0502020204030204" pitchFamily="34" charset="0"/>
                <a:cs typeface="Times New Roman" panose="02020603050405020304" pitchFamily="18" charset="0"/>
              </a:rPr>
              <a:t>Utilizar y disfrutar de los espacios, recursos y servicios en los horarios definidos y de acuerdo con las condiciones que apliquen. En caso de algún cambio, será informado oportunamente.</a:t>
            </a:r>
            <a:endParaRPr lang="es-CO" altLang="es-CO" sz="1600">
              <a:solidFill>
                <a:srgbClr val="0070C0"/>
              </a:solidFill>
              <a:ea typeface="Calibri" panose="020F0502020204030204" pitchFamily="34" charset="0"/>
              <a:cs typeface="Times New Roman" panose="02020603050405020304" pitchFamily="18" charset="0"/>
            </a:endParaRPr>
          </a:p>
        </p:txBody>
      </p:sp>
      <p:sp>
        <p:nvSpPr>
          <p:cNvPr id="17412" name="Rectángulo 1">
            <a:extLst>
              <a:ext uri="{FF2B5EF4-FFF2-40B4-BE49-F238E27FC236}">
                <a16:creationId xmlns:a16="http://schemas.microsoft.com/office/drawing/2014/main" id="{D1CCFCD3-CC41-74B5-337E-D530021EC64D}"/>
              </a:ext>
            </a:extLst>
          </p:cNvPr>
          <p:cNvSpPr>
            <a:spLocks noChangeArrowheads="1"/>
          </p:cNvSpPr>
          <p:nvPr/>
        </p:nvSpPr>
        <p:spPr bwMode="auto">
          <a:xfrm>
            <a:off x="3475038" y="4035425"/>
            <a:ext cx="6656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Hacer uso del catálogo web para sus consultas en línea a través del enlace biblioteca.cajamag.com.co.</a:t>
            </a:r>
            <a:endParaRPr lang="es-CO" altLang="es-CO" sz="1600">
              <a:solidFill>
                <a:srgbClr val="0070C0"/>
              </a:solidFill>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5BC21CC-3A24-03B5-755F-BCED361AAE53}"/>
              </a:ext>
            </a:extLst>
          </p:cNvPr>
          <p:cNvSpPr/>
          <p:nvPr/>
        </p:nvSpPr>
        <p:spPr>
          <a:xfrm>
            <a:off x="3523712" y="5153458"/>
            <a:ext cx="6499226" cy="1026435"/>
          </a:xfrm>
          <a:prstGeom prst="rect">
            <a:avLst/>
          </a:prstGeom>
        </p:spPr>
        <p:txBody>
          <a:bodyPr>
            <a:spAutoFit/>
          </a:bodyPr>
          <a:lstStyle/>
          <a:p>
            <a:pPr marL="342900" indent="-342900" algn="just" eaLnBrk="1" fontAlgn="auto" hangingPunct="1">
              <a:lnSpc>
                <a:spcPct val="115000"/>
              </a:lnSpc>
              <a:spcBef>
                <a:spcPts val="0"/>
              </a:spcBef>
              <a:spcAft>
                <a:spcPts val="1000"/>
              </a:spcAft>
              <a:buFont typeface="Symbol" panose="05050102010706020507" pitchFamily="18" charset="2"/>
              <a:buChar char=""/>
              <a:defRPr/>
            </a:pPr>
            <a:r>
              <a:rPr lang="es-ES" dirty="0">
                <a:solidFill>
                  <a:srgbClr val="0070C0"/>
                </a:solidFill>
                <a:latin typeface="Tahoma" panose="020B0604030504040204" pitchFamily="34" charset="0"/>
                <a:ea typeface="Calibri" panose="020F0502020204030204" pitchFamily="34" charset="0"/>
                <a:cs typeface="Times New Roman" panose="02020603050405020304" pitchFamily="18" charset="0"/>
              </a:rPr>
              <a:t>Recibir por parte de los funcionarios de la biblioteca, calidad en la atención, además de un trato amable y respetuoso.</a:t>
            </a:r>
            <a:r>
              <a:rPr lang="es-ES" strike="sngStrike"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endParaRPr lang="es-CO" sz="1600" dirty="0">
              <a:solidFill>
                <a:srgbClr val="0070C0"/>
              </a:solidFill>
              <a:latin typeface="+mn-lt"/>
              <a:ea typeface="Calibri" panose="020F0502020204030204" pitchFamily="34" charset="0"/>
              <a:cs typeface="Times New Roman" panose="02020603050405020304" pitchFamily="18" charset="0"/>
            </a:endParaRPr>
          </a:p>
        </p:txBody>
      </p:sp>
      <p:pic>
        <p:nvPicPr>
          <p:cNvPr id="17414" name="Imagen 8">
            <a:extLst>
              <a:ext uri="{FF2B5EF4-FFF2-40B4-BE49-F238E27FC236}">
                <a16:creationId xmlns:a16="http://schemas.microsoft.com/office/drawing/2014/main" id="{A924C847-820C-57E1-F82A-518D386A0B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5150" y="2797175"/>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ángulo 1">
            <a:extLst>
              <a:ext uri="{FF2B5EF4-FFF2-40B4-BE49-F238E27FC236}">
                <a16:creationId xmlns:a16="http://schemas.microsoft.com/office/drawing/2014/main" id="{E2546E5F-C60D-91C4-7AA2-83400300ED93}"/>
              </a:ext>
            </a:extLst>
          </p:cNvPr>
          <p:cNvSpPr>
            <a:spLocks noChangeArrowheads="1"/>
          </p:cNvSpPr>
          <p:nvPr/>
        </p:nvSpPr>
        <p:spPr bwMode="auto">
          <a:xfrm>
            <a:off x="3176588" y="1684338"/>
            <a:ext cx="695483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Tx/>
              <a:buNone/>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Los usuarios de la biblioteca CAJAMAG tienen derecho a:</a:t>
            </a:r>
            <a:endParaRPr lang="es-CO" altLang="es-CO" sz="1600">
              <a:solidFill>
                <a:srgbClr val="0070C0"/>
              </a:solidFill>
              <a:ea typeface="Calibri" panose="020F0502020204030204" pitchFamily="34" charset="0"/>
              <a:cs typeface="Times New Roman" panose="02020603050405020304" pitchFamily="18" charset="0"/>
            </a:endParaRPr>
          </a:p>
          <a:p>
            <a:pPr algn="just" eaLnBrk="1" hangingPunct="1">
              <a:lnSpc>
                <a:spcPct val="115000"/>
              </a:lnSpc>
              <a:spcBef>
                <a:spcPct val="0"/>
              </a:spcBef>
              <a:buFontTx/>
              <a:buNone/>
            </a:pPr>
            <a:endPar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ángulo 1">
            <a:extLst>
              <a:ext uri="{FF2B5EF4-FFF2-40B4-BE49-F238E27FC236}">
                <a16:creationId xmlns:a16="http://schemas.microsoft.com/office/drawing/2014/main" id="{929BE350-E06B-4028-F74C-307E275B55F8}"/>
              </a:ext>
            </a:extLst>
          </p:cNvPr>
          <p:cNvSpPr>
            <a:spLocks noChangeArrowheads="1"/>
          </p:cNvSpPr>
          <p:nvPr/>
        </p:nvSpPr>
        <p:spPr bwMode="auto">
          <a:xfrm>
            <a:off x="650875" y="5365750"/>
            <a:ext cx="9763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Symbol" pitchFamily="2" charset="2"/>
              <a:buChar char=""/>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Ser informado a tiempo de las actividades formativas y culturales que programa la biblioteca a través de la página web, folletos, comunicados de prensa y demás medios de comunicación disponibles.</a:t>
            </a:r>
            <a:endParaRPr lang="es-CO" altLang="es-CO" sz="1600">
              <a:solidFill>
                <a:srgbClr val="0070C0"/>
              </a:solidFill>
              <a:ea typeface="Calibri" panose="020F0502020204030204" pitchFamily="34" charset="0"/>
              <a:cs typeface="Times New Roman" panose="02020603050405020304" pitchFamily="18" charset="0"/>
            </a:endParaRPr>
          </a:p>
        </p:txBody>
      </p:sp>
      <p:grpSp>
        <p:nvGrpSpPr>
          <p:cNvPr id="19459" name="Grupo 16">
            <a:extLst>
              <a:ext uri="{FF2B5EF4-FFF2-40B4-BE49-F238E27FC236}">
                <a16:creationId xmlns:a16="http://schemas.microsoft.com/office/drawing/2014/main" id="{52F088F6-AB0D-A9CA-9E18-C7CBC2EB0C1A}"/>
              </a:ext>
            </a:extLst>
          </p:cNvPr>
          <p:cNvGrpSpPr>
            <a:grpSpLocks/>
          </p:cNvGrpSpPr>
          <p:nvPr/>
        </p:nvGrpSpPr>
        <p:grpSpPr bwMode="auto">
          <a:xfrm>
            <a:off x="439738" y="2390775"/>
            <a:ext cx="2652712" cy="2051050"/>
            <a:chOff x="1422013" y="1903414"/>
            <a:chExt cx="2340379" cy="1525586"/>
          </a:xfrm>
        </p:grpSpPr>
        <p:pic>
          <p:nvPicPr>
            <p:cNvPr id="10" name="Imagen 9">
              <a:extLst>
                <a:ext uri="{FF2B5EF4-FFF2-40B4-BE49-F238E27FC236}">
                  <a16:creationId xmlns:a16="http://schemas.microsoft.com/office/drawing/2014/main" id="{B7170407-32F8-3BF9-A28F-7148217FB0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2013" y="1903414"/>
              <a:ext cx="2340379" cy="417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A90F5973-085C-D110-3315-1513DD8D5F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3683" y="3011802"/>
              <a:ext cx="2297043" cy="417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id="{09752B6F-00C1-7B5C-0CA9-11AD7C34D2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443682" y="2457608"/>
              <a:ext cx="2297043" cy="417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9460" name="Grupo 15">
            <a:extLst>
              <a:ext uri="{FF2B5EF4-FFF2-40B4-BE49-F238E27FC236}">
                <a16:creationId xmlns:a16="http://schemas.microsoft.com/office/drawing/2014/main" id="{6201ED3A-C79E-D196-18E8-F5A8C5A9AAD8}"/>
              </a:ext>
            </a:extLst>
          </p:cNvPr>
          <p:cNvGrpSpPr>
            <a:grpSpLocks/>
          </p:cNvGrpSpPr>
          <p:nvPr/>
        </p:nvGrpSpPr>
        <p:grpSpPr bwMode="auto">
          <a:xfrm>
            <a:off x="3408363" y="2714625"/>
            <a:ext cx="3327400" cy="1335088"/>
            <a:chOff x="5190392" y="1062705"/>
            <a:chExt cx="3327258" cy="1334932"/>
          </a:xfrm>
        </p:grpSpPr>
        <p:pic>
          <p:nvPicPr>
            <p:cNvPr id="19463" name="Picture 2" descr="Icono-Paginas-web | Espai Comerç">
              <a:extLst>
                <a:ext uri="{FF2B5EF4-FFF2-40B4-BE49-F238E27FC236}">
                  <a16:creationId xmlns:a16="http://schemas.microsoft.com/office/drawing/2014/main" id="{A6D63DB3-2959-CB70-4D45-2B2AD8A312F7}"/>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58708" y="1062705"/>
              <a:ext cx="11906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CuadroTexto 14">
              <a:extLst>
                <a:ext uri="{FF2B5EF4-FFF2-40B4-BE49-F238E27FC236}">
                  <a16:creationId xmlns:a16="http://schemas.microsoft.com/office/drawing/2014/main" id="{D2C1DEFD-B9A0-B53D-938F-A9AF43CA9E46}"/>
                </a:ext>
              </a:extLst>
            </p:cNvPr>
            <p:cNvSpPr txBox="1">
              <a:spLocks noChangeArrowheads="1"/>
            </p:cNvSpPr>
            <p:nvPr/>
          </p:nvSpPr>
          <p:spPr bwMode="auto">
            <a:xfrm>
              <a:off x="5190392" y="2027792"/>
              <a:ext cx="3327258" cy="36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1800" b="1">
                  <a:solidFill>
                    <a:srgbClr val="2E75B6"/>
                  </a:solidFill>
                </a:rPr>
                <a:t>www.cajamag.com.co/biblioteca</a:t>
              </a:r>
            </a:p>
          </p:txBody>
        </p:sp>
      </p:grpSp>
      <p:sp>
        <p:nvSpPr>
          <p:cNvPr id="3" name="Rectángulo 2">
            <a:extLst>
              <a:ext uri="{FF2B5EF4-FFF2-40B4-BE49-F238E27FC236}">
                <a16:creationId xmlns:a16="http://schemas.microsoft.com/office/drawing/2014/main" id="{22259CCF-9CF5-250E-E44B-2D7405C1CCE5}"/>
              </a:ext>
            </a:extLst>
          </p:cNvPr>
          <p:cNvSpPr/>
          <p:nvPr/>
        </p:nvSpPr>
        <p:spPr>
          <a:xfrm>
            <a:off x="3434562" y="429092"/>
            <a:ext cx="4465518" cy="523220"/>
          </a:xfrm>
          <a:prstGeom prst="rect">
            <a:avLst/>
          </a:prstGeom>
        </p:spPr>
        <p:txBody>
          <a:bodyPr wrap="none">
            <a:spAutoFit/>
          </a:bodyPr>
          <a:lstStyle/>
          <a:p>
            <a:pPr algn="ctr" eaLnBrk="1" fontAlgn="auto" hangingPunct="1">
              <a:spcBef>
                <a:spcPts val="0"/>
              </a:spcBef>
              <a:spcAft>
                <a:spcPts val="0"/>
              </a:spcAft>
              <a:defRPr/>
            </a:pPr>
            <a:r>
              <a:rPr lang="es-ES" sz="2800" dirty="0">
                <a:ln w="0">
                  <a:solidFill>
                    <a:srgbClr val="0070C0"/>
                  </a:solidFill>
                </a:ln>
                <a:solidFill>
                  <a:srgbClr val="5B9BD5">
                    <a:lumMod val="75000"/>
                  </a:srgbClr>
                </a:solidFill>
                <a:effectLst>
                  <a:outerShdw blurRad="38100" dist="25400" dir="5400000" algn="ctr" rotWithShape="0">
                    <a:srgbClr val="6E747A">
                      <a:alpha val="43000"/>
                    </a:srgbClr>
                  </a:outerShdw>
                </a:effectLst>
                <a:latin typeface="Calibri" panose="020F0502020204030204"/>
              </a:rPr>
              <a:t>DERECHOS DE LOS USUARIOS</a:t>
            </a:r>
          </a:p>
        </p:txBody>
      </p:sp>
      <p:pic>
        <p:nvPicPr>
          <p:cNvPr id="4" name="Imagen 3">
            <a:extLst>
              <a:ext uri="{FF2B5EF4-FFF2-40B4-BE49-F238E27FC236}">
                <a16:creationId xmlns:a16="http://schemas.microsoft.com/office/drawing/2014/main" id="{7957303A-035D-C36A-2E1B-97633ED16A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052276" y="1525678"/>
            <a:ext cx="3362241" cy="3344711"/>
          </a:xfrm>
          <a:prstGeom prst="rect">
            <a:avLst/>
          </a:prstGeom>
          <a:effectLst>
            <a:glow rad="101600">
              <a:schemeClr val="accent1">
                <a:satMod val="175000"/>
                <a:alpha val="40000"/>
              </a:scheme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1">
            <a:extLst>
              <a:ext uri="{FF2B5EF4-FFF2-40B4-BE49-F238E27FC236}">
                <a16:creationId xmlns:a16="http://schemas.microsoft.com/office/drawing/2014/main" id="{8A9AB9B8-8E90-B1EB-A14F-352E15A40956}"/>
              </a:ext>
            </a:extLst>
          </p:cNvPr>
          <p:cNvSpPr>
            <a:spLocks noChangeArrowheads="1"/>
          </p:cNvSpPr>
          <p:nvPr/>
        </p:nvSpPr>
        <p:spPr bwMode="auto">
          <a:xfrm>
            <a:off x="1873250" y="4583113"/>
            <a:ext cx="8666163" cy="15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r>
              <a:rPr lang="es-ES" altLang="es-CO" sz="2000"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Garantizar la privacidad y confidencialidad de la información de los usuarios y sus consultas, los datos personales </a:t>
            </a:r>
          </a:p>
          <a:p>
            <a:pPr fontAlgn="ctr"/>
            <a:r>
              <a:rPr lang="es-ES" altLang="es-CO" sz="2000"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Solicitar Carné de Lector Biblioteca Cajamag </a:t>
            </a:r>
          </a:p>
          <a:p>
            <a:pPr algn="just" eaLnBrk="1" hangingPunct="1">
              <a:lnSpc>
                <a:spcPct val="115000"/>
              </a:lnSpc>
              <a:spcBef>
                <a:spcPct val="0"/>
              </a:spcBef>
              <a:buFont typeface="Symbol" pitchFamily="2" charset="2"/>
              <a:buChar char=""/>
            </a:pPr>
            <a:endParaRPr lang="es-ES" altLang="es-CO" sz="1100"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endParaRPr>
          </a:p>
          <a:p>
            <a:pPr algn="just" eaLnBrk="1" hangingPunct="1">
              <a:lnSpc>
                <a:spcPct val="115000"/>
              </a:lnSpc>
              <a:spcBef>
                <a:spcPct val="0"/>
              </a:spcBef>
              <a:buFont typeface="Symbol" pitchFamily="2" charset="2"/>
              <a:buChar char=""/>
            </a:pPr>
            <a:r>
              <a:rPr lang="es-ES" altLang="es-CO" sz="2000"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Hacer uso del material audiovisual de la Biblioteca</a:t>
            </a:r>
            <a:endParaRPr lang="es-CO" altLang="es-CO" sz="1800"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20483" name="Grupo 11">
            <a:extLst>
              <a:ext uri="{FF2B5EF4-FFF2-40B4-BE49-F238E27FC236}">
                <a16:creationId xmlns:a16="http://schemas.microsoft.com/office/drawing/2014/main" id="{CF110F4D-2640-A318-66E3-0401CB0412B7}"/>
              </a:ext>
            </a:extLst>
          </p:cNvPr>
          <p:cNvGrpSpPr>
            <a:grpSpLocks/>
          </p:cNvGrpSpPr>
          <p:nvPr/>
        </p:nvGrpSpPr>
        <p:grpSpPr bwMode="auto">
          <a:xfrm>
            <a:off x="3695700" y="1406525"/>
            <a:ext cx="3479800" cy="2871788"/>
            <a:chOff x="3590264" y="1455292"/>
            <a:chExt cx="3044795" cy="2475991"/>
          </a:xfrm>
        </p:grpSpPr>
        <p:pic>
          <p:nvPicPr>
            <p:cNvPr id="20485" name="Imagen 5">
              <a:extLst>
                <a:ext uri="{FF2B5EF4-FFF2-40B4-BE49-F238E27FC236}">
                  <a16:creationId xmlns:a16="http://schemas.microsoft.com/office/drawing/2014/main" id="{A8A0822F-9D38-BCF3-FCEB-727E40145F13}"/>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0264" y="1455292"/>
              <a:ext cx="3044795" cy="216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A9A9F0E9-A9C5-7D1B-4630-A6D65E362147}"/>
                </a:ext>
              </a:extLst>
            </p:cNvPr>
            <p:cNvSpPr/>
            <p:nvPr/>
          </p:nvSpPr>
          <p:spPr>
            <a:xfrm>
              <a:off x="4191723" y="3561732"/>
              <a:ext cx="2155804" cy="369551"/>
            </a:xfrm>
            <a:prstGeom prst="rect">
              <a:avLst/>
            </a:prstGeom>
            <a:noFill/>
          </p:spPr>
          <p:txBody>
            <a:bodyPr>
              <a:spAutoFit/>
            </a:bodyPr>
            <a:lstStyle/>
            <a:p>
              <a:pPr algn="ctr" eaLnBrk="1" fontAlgn="auto" hangingPunct="1">
                <a:spcBef>
                  <a:spcPts val="0"/>
                </a:spcBef>
                <a:spcAft>
                  <a:spcPts val="0"/>
                </a:spcAft>
                <a:defRPr/>
              </a:pPr>
              <a:r>
                <a:rPr lang="es-ES" dirty="0">
                  <a:ln w="0"/>
                  <a:solidFill>
                    <a:schemeClr val="accent1"/>
                  </a:solidFill>
                  <a:effectLst>
                    <a:outerShdw blurRad="38100" dist="25400" dir="5400000" algn="ctr" rotWithShape="0">
                      <a:srgbClr val="6E747A">
                        <a:alpha val="43000"/>
                      </a:srgbClr>
                    </a:outerShdw>
                  </a:effectLst>
                  <a:latin typeface="+mn-lt"/>
                </a:rPr>
                <a:t>Ley 1581 de 2012</a:t>
              </a:r>
            </a:p>
          </p:txBody>
        </p:sp>
      </p:grpSp>
      <p:sp>
        <p:nvSpPr>
          <p:cNvPr id="3" name="Rectángulo 2">
            <a:extLst>
              <a:ext uri="{FF2B5EF4-FFF2-40B4-BE49-F238E27FC236}">
                <a16:creationId xmlns:a16="http://schemas.microsoft.com/office/drawing/2014/main" id="{4DE24694-FC7B-433A-A628-302FBB13D433}"/>
              </a:ext>
            </a:extLst>
          </p:cNvPr>
          <p:cNvSpPr/>
          <p:nvPr/>
        </p:nvSpPr>
        <p:spPr>
          <a:xfrm>
            <a:off x="3389361" y="318016"/>
            <a:ext cx="4465518" cy="523220"/>
          </a:xfrm>
          <a:prstGeom prst="rect">
            <a:avLst/>
          </a:prstGeom>
        </p:spPr>
        <p:txBody>
          <a:bodyPr wrap="none">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DERECHOS DE LOS USUARIOS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1">
            <a:extLst>
              <a:ext uri="{FF2B5EF4-FFF2-40B4-BE49-F238E27FC236}">
                <a16:creationId xmlns:a16="http://schemas.microsoft.com/office/drawing/2014/main" id="{7FDF4CC5-0C9D-5F5C-97CB-5591EF3EF5F7}"/>
              </a:ext>
            </a:extLst>
          </p:cNvPr>
          <p:cNvSpPr>
            <a:spLocks noChangeArrowheads="1"/>
          </p:cNvSpPr>
          <p:nvPr/>
        </p:nvSpPr>
        <p:spPr bwMode="auto">
          <a:xfrm>
            <a:off x="2687638" y="2303463"/>
            <a:ext cx="7523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Hacer uso del computador personal, previamente registrado ante el funcionario de circulación y préstamo.</a:t>
            </a:r>
            <a:endParaRPr lang="es-CO" altLang="es-CO" sz="1600">
              <a:solidFill>
                <a:srgbClr val="0070C0"/>
              </a:solidFill>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98899B44-6DDF-88E5-B4EB-7CF120E6B3CF}"/>
              </a:ext>
            </a:extLst>
          </p:cNvPr>
          <p:cNvSpPr txBox="1"/>
          <p:nvPr/>
        </p:nvSpPr>
        <p:spPr>
          <a:xfrm>
            <a:off x="3598487" y="978573"/>
            <a:ext cx="4572000" cy="523220"/>
          </a:xfrm>
          <a:prstGeom prst="rect">
            <a:avLst/>
          </a:prstGeom>
          <a:noFill/>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DERECHOS DE LOS USUARIOS</a:t>
            </a:r>
          </a:p>
        </p:txBody>
      </p:sp>
      <p:sp>
        <p:nvSpPr>
          <p:cNvPr id="18436" name="Rectángulo 3">
            <a:extLst>
              <a:ext uri="{FF2B5EF4-FFF2-40B4-BE49-F238E27FC236}">
                <a16:creationId xmlns:a16="http://schemas.microsoft.com/office/drawing/2014/main" id="{1BD629AE-83ED-0110-F654-7BA4FDB8E8D6}"/>
              </a:ext>
            </a:extLst>
          </p:cNvPr>
          <p:cNvSpPr>
            <a:spLocks noChangeArrowheads="1"/>
          </p:cNvSpPr>
          <p:nvPr/>
        </p:nvSpPr>
        <p:spPr bwMode="auto">
          <a:xfrm>
            <a:off x="2687055" y="3407681"/>
            <a:ext cx="7523728" cy="1334340"/>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fontAlgn="auto" hangingPunct="1">
              <a:lnSpc>
                <a:spcPct val="115000"/>
              </a:lnSpc>
              <a:spcBef>
                <a:spcPct val="0"/>
              </a:spcBef>
              <a:spcAft>
                <a:spcPts val="0"/>
              </a:spcAft>
              <a:buFont typeface="Symbol" panose="05050102010706020507" pitchFamily="18" charset="2"/>
              <a:buChar char=""/>
              <a:defRPr/>
            </a:pPr>
            <a:r>
              <a:rPr lang="es-ES" altLang="es-CO" sz="1800" dirty="0">
                <a:solidFill>
                  <a:srgbClr val="0070C0"/>
                </a:solidFill>
                <a:latin typeface="Tahoma" panose="020B0604030504040204" pitchFamily="34" charset="0"/>
                <a:cs typeface="Times New Roman" panose="02020603050405020304" pitchFamily="18" charset="0"/>
              </a:rPr>
              <a:t>Sobre los servicios bibliotecarios, en el buzón manifestar de manera respetuosa y oportuna, peticiones, quejas, reclamos sugerencias, y felicitaciones y denuncias </a:t>
            </a:r>
            <a:r>
              <a:rPr lang="es-ES" altLang="es-CO" sz="1800" strike="sngStrike" dirty="0">
                <a:solidFill>
                  <a:srgbClr val="0070C0"/>
                </a:solidFill>
                <a:latin typeface="Tahoma" panose="020B0604030504040204" pitchFamily="34" charset="0"/>
                <a:cs typeface="Times New Roman" panose="02020603050405020304" pitchFamily="18" charset="0"/>
              </a:rPr>
              <a:t>n</a:t>
            </a:r>
            <a:r>
              <a:rPr lang="es-ES" altLang="es-CO" sz="1800" dirty="0">
                <a:solidFill>
                  <a:srgbClr val="0070C0"/>
                </a:solidFill>
                <a:latin typeface="Tahoma" panose="020B0604030504040204" pitchFamily="34" charset="0"/>
                <a:cs typeface="Times New Roman" panose="02020603050405020304" pitchFamily="18" charset="0"/>
              </a:rPr>
              <a:t> de sugerencias, en el correo electrónico: atencion.cliente@cajamag.com.co o al Call Center: 4365058. </a:t>
            </a:r>
            <a:endParaRPr lang="es-CO" altLang="es-CO" sz="1800" dirty="0">
              <a:solidFill>
                <a:srgbClr val="0070C0"/>
              </a:solidFill>
              <a:latin typeface="Tahoma" panose="020B0604030504040204" pitchFamily="34" charset="0"/>
              <a:cs typeface="Times New Roman" panose="02020603050405020304" pitchFamily="18" charset="0"/>
            </a:endParaRPr>
          </a:p>
        </p:txBody>
      </p:sp>
      <p:pic>
        <p:nvPicPr>
          <p:cNvPr id="21509" name="Picture 4">
            <a:extLst>
              <a:ext uri="{FF2B5EF4-FFF2-40B4-BE49-F238E27FC236}">
                <a16:creationId xmlns:a16="http://schemas.microsoft.com/office/drawing/2014/main" id="{E680227C-EE9B-3E71-6D1F-7AD8BD6F1C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1638" y="2657475"/>
            <a:ext cx="2286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ángulo 8">
            <a:extLst>
              <a:ext uri="{FF2B5EF4-FFF2-40B4-BE49-F238E27FC236}">
                <a16:creationId xmlns:a16="http://schemas.microsoft.com/office/drawing/2014/main" id="{516E96C2-F456-0922-67A5-9028BFFF4752}"/>
              </a:ext>
            </a:extLst>
          </p:cNvPr>
          <p:cNvSpPr>
            <a:spLocks noChangeArrowheads="1"/>
          </p:cNvSpPr>
          <p:nvPr/>
        </p:nvSpPr>
        <p:spPr bwMode="auto">
          <a:xfrm>
            <a:off x="2687638" y="5138738"/>
            <a:ext cx="755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1800">
                <a:solidFill>
                  <a:srgbClr val="0070C0"/>
                </a:solidFill>
                <a:latin typeface="Tahoma" panose="020B0604030504040204" pitchFamily="34" charset="0"/>
                <a:cs typeface="Times New Roman" panose="02020603050405020304" pitchFamily="18" charset="0"/>
              </a:rPr>
              <a:t>Conocer las respuestas de las sugerencias y opiniones manifestadas, los cambios, o las novedades reportadas en el servicio. </a:t>
            </a:r>
            <a:endParaRPr lang="es-CO" altLang="es-CO" sz="1600">
              <a:solidFill>
                <a:srgbClr val="0070C0"/>
              </a:solidFill>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E90C11-7045-6857-9896-4E4A6F3DC3E2}"/>
              </a:ext>
            </a:extLst>
          </p:cNvPr>
          <p:cNvSpPr txBox="1"/>
          <p:nvPr/>
        </p:nvSpPr>
        <p:spPr>
          <a:xfrm>
            <a:off x="2231755" y="473736"/>
            <a:ext cx="6931733"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DERECHOS DE LOS USUARIOS</a:t>
            </a:r>
          </a:p>
        </p:txBody>
      </p:sp>
      <p:grpSp>
        <p:nvGrpSpPr>
          <p:cNvPr id="22531" name="Grupo 1">
            <a:extLst>
              <a:ext uri="{FF2B5EF4-FFF2-40B4-BE49-F238E27FC236}">
                <a16:creationId xmlns:a16="http://schemas.microsoft.com/office/drawing/2014/main" id="{31CE1CC2-11BB-7AF3-CA17-CE1C8975AF36}"/>
              </a:ext>
            </a:extLst>
          </p:cNvPr>
          <p:cNvGrpSpPr>
            <a:grpSpLocks/>
          </p:cNvGrpSpPr>
          <p:nvPr/>
        </p:nvGrpSpPr>
        <p:grpSpPr bwMode="auto">
          <a:xfrm>
            <a:off x="3452813" y="1666875"/>
            <a:ext cx="6931025" cy="4856163"/>
            <a:chOff x="3458481" y="1350666"/>
            <a:chExt cx="6931733" cy="4855618"/>
          </a:xfrm>
        </p:grpSpPr>
        <p:sp>
          <p:nvSpPr>
            <p:cNvPr id="22533" name="Rectángulo 2">
              <a:extLst>
                <a:ext uri="{FF2B5EF4-FFF2-40B4-BE49-F238E27FC236}">
                  <a16:creationId xmlns:a16="http://schemas.microsoft.com/office/drawing/2014/main" id="{D052ED14-FD85-A7F4-5EA5-FD3CABEC6D01}"/>
                </a:ext>
              </a:extLst>
            </p:cNvPr>
            <p:cNvSpPr>
              <a:spLocks noChangeArrowheads="1"/>
            </p:cNvSpPr>
            <p:nvPr/>
          </p:nvSpPr>
          <p:spPr bwMode="auto">
            <a:xfrm>
              <a:off x="3544249" y="1350666"/>
              <a:ext cx="6839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1800">
                  <a:solidFill>
                    <a:srgbClr val="0070C0"/>
                  </a:solidFill>
                  <a:latin typeface="Tahoma" panose="020B0604030504040204" pitchFamily="34" charset="0"/>
                  <a:cs typeface="Times New Roman" panose="02020603050405020304" pitchFamily="18" charset="0"/>
                </a:rPr>
                <a:t>Conocer el reglamento de la biblioteca y ser informado de sus modificaciones mediante avisos o comunicaciones.</a:t>
              </a:r>
              <a:endParaRPr lang="es-CO" altLang="es-CO" sz="1600">
                <a:solidFill>
                  <a:srgbClr val="0070C0"/>
                </a:solidFill>
                <a:ea typeface="Calibri" panose="020F0502020204030204" pitchFamily="34" charset="0"/>
                <a:cs typeface="Times New Roman" panose="02020603050405020304" pitchFamily="18" charset="0"/>
              </a:endParaRPr>
            </a:p>
          </p:txBody>
        </p:sp>
        <p:sp>
          <p:nvSpPr>
            <p:cNvPr id="22534" name="Rectángulo 6">
              <a:extLst>
                <a:ext uri="{FF2B5EF4-FFF2-40B4-BE49-F238E27FC236}">
                  <a16:creationId xmlns:a16="http://schemas.microsoft.com/office/drawing/2014/main" id="{AD18AE4C-9EEF-C673-9278-02565FF3F8B8}"/>
                </a:ext>
              </a:extLst>
            </p:cNvPr>
            <p:cNvSpPr>
              <a:spLocks noChangeArrowheads="1"/>
            </p:cNvSpPr>
            <p:nvPr/>
          </p:nvSpPr>
          <p:spPr bwMode="auto">
            <a:xfrm>
              <a:off x="3544249" y="2320951"/>
              <a:ext cx="6839615" cy="3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Symbol" pitchFamily="2" charset="2"/>
                <a:buChar char=""/>
              </a:pPr>
              <a:r>
                <a:rPr lang="es-ES"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Realizar las actividades sin ser interrumpido.</a:t>
              </a:r>
              <a:endParaRPr lang="es-CO" altLang="es-CO" sz="1600">
                <a:solidFill>
                  <a:srgbClr val="0070C0"/>
                </a:solidFill>
                <a:ea typeface="Calibri" panose="020F0502020204030204" pitchFamily="34" charset="0"/>
                <a:cs typeface="Times New Roman" panose="02020603050405020304" pitchFamily="18" charset="0"/>
              </a:endParaRPr>
            </a:p>
          </p:txBody>
        </p:sp>
        <p:sp>
          <p:nvSpPr>
            <p:cNvPr id="22535" name="Rectángulo 8">
              <a:extLst>
                <a:ext uri="{FF2B5EF4-FFF2-40B4-BE49-F238E27FC236}">
                  <a16:creationId xmlns:a16="http://schemas.microsoft.com/office/drawing/2014/main" id="{4B7C8378-CDFD-721F-CEB7-7DF223B6C632}"/>
                </a:ext>
              </a:extLst>
            </p:cNvPr>
            <p:cNvSpPr>
              <a:spLocks noChangeArrowheads="1"/>
            </p:cNvSpPr>
            <p:nvPr/>
          </p:nvSpPr>
          <p:spPr bwMode="auto">
            <a:xfrm>
              <a:off x="3544249" y="2972687"/>
              <a:ext cx="68459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Symbol" pitchFamily="2" charset="2"/>
                <a:buChar char=""/>
              </a:pPr>
              <a:r>
                <a:rPr lang="es-ES"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Ser informado oportunamente sobre los cambios realizados en los servicios y programación.</a:t>
              </a:r>
              <a:endParaRPr lang="es-CO" altLang="es-CO" sz="1600">
                <a:solidFill>
                  <a:srgbClr val="0070C0"/>
                </a:solidFill>
                <a:ea typeface="Calibri" panose="020F0502020204030204" pitchFamily="34" charset="0"/>
                <a:cs typeface="Times New Roman" panose="02020603050405020304" pitchFamily="18" charset="0"/>
              </a:endParaRPr>
            </a:p>
          </p:txBody>
        </p:sp>
        <p:sp>
          <p:nvSpPr>
            <p:cNvPr id="22536" name="CuadroTexto 12">
              <a:extLst>
                <a:ext uri="{FF2B5EF4-FFF2-40B4-BE49-F238E27FC236}">
                  <a16:creationId xmlns:a16="http://schemas.microsoft.com/office/drawing/2014/main" id="{FC1A2DB6-26C7-8AB5-412E-8971E6879273}"/>
                </a:ext>
              </a:extLst>
            </p:cNvPr>
            <p:cNvSpPr txBox="1">
              <a:spLocks noChangeArrowheads="1"/>
            </p:cNvSpPr>
            <p:nvPr/>
          </p:nvSpPr>
          <p:spPr bwMode="auto">
            <a:xfrm>
              <a:off x="3458481" y="3942972"/>
              <a:ext cx="6931733" cy="22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Symbol" pitchFamily="2" charset="2"/>
                <a:buChar char=""/>
              </a:pPr>
              <a:r>
                <a:rPr lang="es-CO" altLang="es-CO" sz="1800">
                  <a:solidFill>
                    <a:srgbClr val="0070C0"/>
                  </a:solidFill>
                  <a:latin typeface="Tahoma" panose="020B0604030504040204" pitchFamily="34" charset="0"/>
                  <a:cs typeface="Times New Roman" panose="02020603050405020304" pitchFamily="18" charset="0"/>
                </a:rPr>
                <a:t>Utilizar el servicio de consulta e información de manera presencial a través del uso de la sala y el material bibliográfico disponible en estantería abierta.</a:t>
              </a:r>
            </a:p>
            <a:p>
              <a:pPr algn="just" eaLnBrk="1" hangingPunct="1">
                <a:lnSpc>
                  <a:spcPct val="115000"/>
                </a:lnSpc>
                <a:spcBef>
                  <a:spcPct val="0"/>
                </a:spcBef>
                <a:spcAft>
                  <a:spcPts val="1000"/>
                </a:spcAft>
                <a:buFont typeface="Symbol" pitchFamily="2" charset="2"/>
                <a:buChar char=""/>
              </a:pPr>
              <a:endParaRPr lang="es-CO" altLang="es-CO" sz="200">
                <a:solidFill>
                  <a:srgbClr val="0070C0"/>
                </a:solidFill>
                <a:latin typeface="Tahoma" panose="020B0604030504040204" pitchFamily="34" charset="0"/>
                <a:cs typeface="Times New Roman" panose="02020603050405020304" pitchFamily="18" charset="0"/>
              </a:endParaRPr>
            </a:p>
            <a:p>
              <a:pPr algn="just" eaLnBrk="1" hangingPunct="1">
                <a:lnSpc>
                  <a:spcPct val="115000"/>
                </a:lnSpc>
                <a:spcBef>
                  <a:spcPct val="0"/>
                </a:spcBef>
                <a:spcAft>
                  <a:spcPts val="1000"/>
                </a:spcAft>
                <a:buFont typeface="Symbol" pitchFamily="2" charset="2"/>
                <a:buChar char=""/>
              </a:pPr>
              <a:r>
                <a:rPr lang="es-CO" altLang="es-CO" sz="1800">
                  <a:solidFill>
                    <a:srgbClr val="0070C0"/>
                  </a:solidFill>
                  <a:latin typeface="Tahoma" panose="020B0604030504040204" pitchFamily="34" charset="0"/>
                  <a:cs typeface="Times New Roman" panose="02020603050405020304" pitchFamily="18" charset="0"/>
                </a:rPr>
                <a:t>Cuando sea requerido realizar consulta de manera virtual a través del WhatsApp corporativo de Biblioteca </a:t>
              </a:r>
              <a:r>
                <a:rPr lang="es-ES_tradnl" altLang="es-CO" sz="1800">
                  <a:solidFill>
                    <a:srgbClr val="0070C0"/>
                  </a:solidFill>
                  <a:latin typeface="Tahoma" panose="020B0604030504040204" pitchFamily="34" charset="0"/>
                  <a:cs typeface="Times New Roman" panose="02020603050405020304" pitchFamily="18" charset="0"/>
                </a:rPr>
                <a:t>3022946686</a:t>
              </a:r>
              <a:r>
                <a:rPr lang="es-CO" altLang="es-CO" sz="1800">
                  <a:solidFill>
                    <a:srgbClr val="0070C0"/>
                  </a:solidFill>
                  <a:latin typeface="Tahoma" panose="020B0604030504040204" pitchFamily="34" charset="0"/>
                  <a:cs typeface="Times New Roman" panose="02020603050405020304" pitchFamily="18" charset="0"/>
                </a:rPr>
                <a:t> y/o a través del correo: biblioteca@cajamag.com.co</a:t>
              </a:r>
            </a:p>
          </p:txBody>
        </p:sp>
      </p:grpSp>
      <p:pic>
        <p:nvPicPr>
          <p:cNvPr id="22532" name="Imagen 3">
            <a:extLst>
              <a:ext uri="{FF2B5EF4-FFF2-40B4-BE49-F238E27FC236}">
                <a16:creationId xmlns:a16="http://schemas.microsoft.com/office/drawing/2014/main" id="{43366DF7-E58A-AD9A-F1BD-32362F1C65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5541"/>
          <a:stretch>
            <a:fillRect/>
          </a:stretch>
        </p:blipFill>
        <p:spPr bwMode="auto">
          <a:xfrm>
            <a:off x="442913" y="2487613"/>
            <a:ext cx="30099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8DF3478-A076-FB7D-D88D-E884CA0C68FC}"/>
              </a:ext>
            </a:extLst>
          </p:cNvPr>
          <p:cNvSpPr/>
          <p:nvPr/>
        </p:nvSpPr>
        <p:spPr>
          <a:xfrm>
            <a:off x="3192652" y="1744081"/>
            <a:ext cx="4448014" cy="830997"/>
          </a:xfrm>
          <a:prstGeom prst="rect">
            <a:avLst/>
          </a:prstGeom>
        </p:spPr>
        <p:txBody>
          <a:bodyPr>
            <a:spAutoFit/>
          </a:bodyPr>
          <a:lstStyle/>
          <a:p>
            <a:pPr algn="ctr" eaLnBrk="1" fontAlgn="auto" hangingPunct="1">
              <a:spcBef>
                <a:spcPts val="0"/>
              </a:spcBef>
              <a:spcAft>
                <a:spcPts val="0"/>
              </a:spcAft>
              <a:defRPr/>
            </a:pPr>
            <a:r>
              <a:rPr lang="es-ES" sz="2400" i="1"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PARA EL CASO DEL SERVICIO DE SALA VIRTUAL:</a:t>
            </a:r>
          </a:p>
        </p:txBody>
      </p:sp>
      <p:grpSp>
        <p:nvGrpSpPr>
          <p:cNvPr id="24579" name="Grupo 10">
            <a:extLst>
              <a:ext uri="{FF2B5EF4-FFF2-40B4-BE49-F238E27FC236}">
                <a16:creationId xmlns:a16="http://schemas.microsoft.com/office/drawing/2014/main" id="{669E227B-8FD4-AABC-6587-53D9072944E7}"/>
              </a:ext>
            </a:extLst>
          </p:cNvPr>
          <p:cNvGrpSpPr>
            <a:grpSpLocks/>
          </p:cNvGrpSpPr>
          <p:nvPr/>
        </p:nvGrpSpPr>
        <p:grpSpPr bwMode="auto">
          <a:xfrm>
            <a:off x="1522413" y="2827338"/>
            <a:ext cx="3341687" cy="3838575"/>
            <a:chOff x="2147896" y="2450160"/>
            <a:chExt cx="2709378" cy="3528051"/>
          </a:xfrm>
        </p:grpSpPr>
        <p:pic>
          <p:nvPicPr>
            <p:cNvPr id="24584" name="Picture 4">
              <a:extLst>
                <a:ext uri="{FF2B5EF4-FFF2-40B4-BE49-F238E27FC236}">
                  <a16:creationId xmlns:a16="http://schemas.microsoft.com/office/drawing/2014/main" id="{CFC23B0E-5032-92A7-CB1D-41DB2F3AA4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0048" y="245016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CuadroTexto 5">
              <a:extLst>
                <a:ext uri="{FF2B5EF4-FFF2-40B4-BE49-F238E27FC236}">
                  <a16:creationId xmlns:a16="http://schemas.microsoft.com/office/drawing/2014/main" id="{5B75CD30-D93E-D76A-9EFA-3130A8D13F94}"/>
                </a:ext>
              </a:extLst>
            </p:cNvPr>
            <p:cNvSpPr txBox="1">
              <a:spLocks noChangeArrowheads="1"/>
            </p:cNvSpPr>
            <p:nvPr/>
          </p:nvSpPr>
          <p:spPr bwMode="auto">
            <a:xfrm>
              <a:off x="2147896" y="4408111"/>
              <a:ext cx="2709378" cy="15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CO" altLang="es-CO" sz="1600">
                  <a:solidFill>
                    <a:srgbClr val="0070C0"/>
                  </a:solidFill>
                  <a:latin typeface="Tahoma" panose="020B0604030504040204" pitchFamily="34" charset="0"/>
                  <a:ea typeface="Calibri" panose="020F0502020204030204" pitchFamily="34" charset="0"/>
                  <a:cs typeface="Times New Roman" panose="02020603050405020304" pitchFamily="18" charset="0"/>
                </a:rPr>
                <a:t>Recibir asesoría del manejo y utilización de los equipos y el internet por parte del responsable de la sala virtual.</a:t>
              </a:r>
              <a:endParaRPr lang="es-CO" altLang="es-CO" sz="1400">
                <a:solidFill>
                  <a:srgbClr val="0070C0"/>
                </a:solidFill>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s-CO" altLang="es-CO" sz="1600">
                <a:solidFill>
                  <a:srgbClr val="0070C0"/>
                </a:solidFill>
                <a:ea typeface="Calibri" panose="020F0502020204030204" pitchFamily="34" charset="0"/>
                <a:cs typeface="Times New Roman" panose="02020603050405020304" pitchFamily="18" charset="0"/>
              </a:endParaRPr>
            </a:p>
          </p:txBody>
        </p:sp>
      </p:grpSp>
      <p:sp>
        <p:nvSpPr>
          <p:cNvPr id="12" name="CuadroTexto 11">
            <a:extLst>
              <a:ext uri="{FF2B5EF4-FFF2-40B4-BE49-F238E27FC236}">
                <a16:creationId xmlns:a16="http://schemas.microsoft.com/office/drawing/2014/main" id="{EA30043E-24E9-664B-A345-0DE7676CFDC3}"/>
              </a:ext>
            </a:extLst>
          </p:cNvPr>
          <p:cNvSpPr txBox="1"/>
          <p:nvPr/>
        </p:nvSpPr>
        <p:spPr>
          <a:xfrm>
            <a:off x="1890793" y="566827"/>
            <a:ext cx="7352287"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DERECHOS DE LOS USUARIOS</a:t>
            </a:r>
          </a:p>
        </p:txBody>
      </p:sp>
      <p:grpSp>
        <p:nvGrpSpPr>
          <p:cNvPr id="24581" name="Grupo 8">
            <a:extLst>
              <a:ext uri="{FF2B5EF4-FFF2-40B4-BE49-F238E27FC236}">
                <a16:creationId xmlns:a16="http://schemas.microsoft.com/office/drawing/2014/main" id="{31BCBB3E-5675-C3B0-D26B-EE51A60671E8}"/>
              </a:ext>
            </a:extLst>
          </p:cNvPr>
          <p:cNvGrpSpPr>
            <a:grpSpLocks/>
          </p:cNvGrpSpPr>
          <p:nvPr/>
        </p:nvGrpSpPr>
        <p:grpSpPr bwMode="auto">
          <a:xfrm>
            <a:off x="5567363" y="3222625"/>
            <a:ext cx="3859212" cy="3187700"/>
            <a:chOff x="5393656" y="3087122"/>
            <a:chExt cx="3130550" cy="2700938"/>
          </a:xfrm>
        </p:grpSpPr>
        <p:sp>
          <p:nvSpPr>
            <p:cNvPr id="24582" name="CuadroTexto 13">
              <a:extLst>
                <a:ext uri="{FF2B5EF4-FFF2-40B4-BE49-F238E27FC236}">
                  <a16:creationId xmlns:a16="http://schemas.microsoft.com/office/drawing/2014/main" id="{F61270EC-1467-3543-9941-B177C856480C}"/>
                </a:ext>
              </a:extLst>
            </p:cNvPr>
            <p:cNvSpPr txBox="1">
              <a:spLocks noChangeArrowheads="1"/>
            </p:cNvSpPr>
            <p:nvPr/>
          </p:nvSpPr>
          <p:spPr bwMode="auto">
            <a:xfrm>
              <a:off x="5393656" y="4568855"/>
              <a:ext cx="3130550" cy="121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Tx/>
                <a:buNone/>
              </a:pPr>
              <a:r>
                <a:rPr lang="es-CO" altLang="es-CO" sz="1600">
                  <a:solidFill>
                    <a:srgbClr val="0070C0"/>
                  </a:solidFill>
                  <a:latin typeface="Tahoma" panose="020B0604030504040204" pitchFamily="34" charset="0"/>
                  <a:ea typeface="Calibri" panose="020F0502020204030204" pitchFamily="34" charset="0"/>
                  <a:cs typeface="Times New Roman" panose="02020603050405020304" pitchFamily="18" charset="0"/>
                </a:rPr>
                <a:t>Toda persona con carné de lector de la biblioteca goza de 30 minutos gratuito por día.</a:t>
              </a:r>
              <a:endParaRPr lang="es-CO" altLang="es-CO" sz="1400">
                <a:solidFill>
                  <a:srgbClr val="0070C0"/>
                </a:solidFill>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s-CO" altLang="es-CO" sz="1600">
                <a:ea typeface="Calibri" panose="020F0502020204030204" pitchFamily="34" charset="0"/>
                <a:cs typeface="Times New Roman" panose="02020603050405020304" pitchFamily="18" charset="0"/>
              </a:endParaRPr>
            </a:p>
          </p:txBody>
        </p:sp>
        <p:pic>
          <p:nvPicPr>
            <p:cNvPr id="24583" name="Imagen 7">
              <a:extLst>
                <a:ext uri="{FF2B5EF4-FFF2-40B4-BE49-F238E27FC236}">
                  <a16:creationId xmlns:a16="http://schemas.microsoft.com/office/drawing/2014/main" id="{EF55DFFB-0007-5072-4327-FF6D4D474F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4050" y="3087122"/>
              <a:ext cx="2266892" cy="139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ángulo 1">
            <a:extLst>
              <a:ext uri="{FF2B5EF4-FFF2-40B4-BE49-F238E27FC236}">
                <a16:creationId xmlns:a16="http://schemas.microsoft.com/office/drawing/2014/main" id="{65F70FE8-2E05-4440-8AE0-A012A8FC705A}"/>
              </a:ext>
            </a:extLst>
          </p:cNvPr>
          <p:cNvSpPr>
            <a:spLocks noChangeArrowheads="1"/>
          </p:cNvSpPr>
          <p:nvPr/>
        </p:nvSpPr>
        <p:spPr bwMode="auto">
          <a:xfrm>
            <a:off x="264198" y="1883647"/>
            <a:ext cx="4772652" cy="19515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fontAlgn="auto" hangingPunct="1">
              <a:lnSpc>
                <a:spcPct val="115000"/>
              </a:lnSpc>
              <a:spcBef>
                <a:spcPct val="0"/>
              </a:spcBef>
              <a:spcAft>
                <a:spcPts val="0"/>
              </a:spcAft>
              <a:buFontTx/>
              <a:buNone/>
              <a:defRPr/>
            </a:pPr>
            <a:r>
              <a:rPr lang="es-CO" altLang="es-CO" sz="1800"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La Biblioteca es libre y abierta para todos, con servicios de consulta, préstamo de libros y otros materiales bibliográficos, recursos electrónicos y de actividades formativa y cultural</a:t>
            </a:r>
            <a:r>
              <a:rPr lang="es-CO" altLang="es-CO" sz="1600"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  </a:t>
            </a:r>
            <a:endParaRPr lang="es-CO" altLang="es-CO" sz="1400" dirty="0">
              <a:solidFill>
                <a:schemeClr val="accent1">
                  <a:lumMod val="75000"/>
                </a:schemeClr>
              </a:solidFill>
              <a:ea typeface="Calibri" panose="020F0502020204030204" pitchFamily="34" charset="0"/>
              <a:cs typeface="Times New Roman" panose="02020603050405020304" pitchFamily="18" charset="0"/>
            </a:endParaRPr>
          </a:p>
          <a:p>
            <a:pPr algn="just" eaLnBrk="1" fontAlgn="auto" hangingPunct="1">
              <a:lnSpc>
                <a:spcPct val="115000"/>
              </a:lnSpc>
              <a:spcBef>
                <a:spcPct val="0"/>
              </a:spcBef>
              <a:spcAft>
                <a:spcPts val="0"/>
              </a:spcAft>
              <a:buFontTx/>
              <a:buNone/>
              <a:defRPr/>
            </a:pPr>
            <a:endParaRPr lang="es-CO" altLang="es-CO" sz="1600" dirty="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ECF934D7-E6F4-F40B-0300-75451F371E9C}"/>
              </a:ext>
            </a:extLst>
          </p:cNvPr>
          <p:cNvSpPr/>
          <p:nvPr/>
        </p:nvSpPr>
        <p:spPr>
          <a:xfrm>
            <a:off x="277958" y="3835207"/>
            <a:ext cx="5007034" cy="1633011"/>
          </a:xfrm>
          <a:prstGeom prst="rect">
            <a:avLst/>
          </a:prstGeom>
        </p:spPr>
        <p:txBody>
          <a:bodyPr>
            <a:spAutoFit/>
          </a:bodyPr>
          <a:lstStyle/>
          <a:p>
            <a:pPr algn="just" eaLnBrk="1" fontAlgn="auto" hangingPunct="1">
              <a:lnSpc>
                <a:spcPct val="115000"/>
              </a:lnSpc>
              <a:spcBef>
                <a:spcPts val="0"/>
              </a:spcBef>
              <a:spcAft>
                <a:spcPts val="0"/>
              </a:spcAft>
              <a:defRPr/>
            </a:pPr>
            <a:r>
              <a:rPr lang="es-CO"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Usuarios:</a:t>
            </a:r>
          </a:p>
          <a:p>
            <a:pPr algn="just" eaLnBrk="1" fontAlgn="auto" hangingPunct="1">
              <a:lnSpc>
                <a:spcPct val="115000"/>
              </a:lnSpc>
              <a:spcBef>
                <a:spcPts val="0"/>
              </a:spcBef>
              <a:spcAft>
                <a:spcPts val="0"/>
              </a:spcAft>
              <a:defRPr/>
            </a:pPr>
            <a:r>
              <a:rPr lang="es-CO" dirty="0">
                <a:solidFill>
                  <a:schemeClr val="accent1">
                    <a:lumMod val="75000"/>
                  </a:schemeClr>
                </a:solidFill>
                <a:latin typeface="Tahoma" panose="020B0604030504040204" pitchFamily="34" charset="0"/>
                <a:ea typeface="Calibri" panose="020F0502020204030204" pitchFamily="34" charset="0"/>
                <a:cs typeface="Times New Roman" panose="02020603050405020304" pitchFamily="18" charset="0"/>
              </a:rPr>
              <a:t>Aplican para todos los afiliados a la Caja de Compensación Familiar del Magdalena y sus familias y Comunidad en General. </a:t>
            </a:r>
            <a:endParaRPr lang="es-CO" sz="1400" strike="sngStrike" dirty="0">
              <a:solidFill>
                <a:schemeClr val="accent1">
                  <a:lumMod val="75000"/>
                </a:schemeClr>
              </a:solidFill>
              <a:latin typeface="+mn-lt"/>
              <a:ea typeface="Calibri" panose="020F0502020204030204" pitchFamily="34" charset="0"/>
              <a:cs typeface="Times New Roman" panose="02020603050405020304" pitchFamily="18" charset="0"/>
            </a:endParaRPr>
          </a:p>
          <a:p>
            <a:pPr algn="just" eaLnBrk="1" fontAlgn="auto" hangingPunct="1">
              <a:lnSpc>
                <a:spcPct val="115000"/>
              </a:lnSpc>
              <a:spcBef>
                <a:spcPts val="0"/>
              </a:spcBef>
              <a:spcAft>
                <a:spcPts val="0"/>
              </a:spcAft>
              <a:defRPr/>
            </a:pPr>
            <a:endParaRPr lang="es-CO" sz="1600" strike="sngStrike" dirty="0">
              <a:latin typeface="+mn-lt"/>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0D7DA75C-74CA-6752-9484-80F0BCA9A8EC}"/>
              </a:ext>
            </a:extLst>
          </p:cNvPr>
          <p:cNvSpPr/>
          <p:nvPr/>
        </p:nvSpPr>
        <p:spPr>
          <a:xfrm>
            <a:off x="3127612" y="401728"/>
            <a:ext cx="5936776" cy="461665"/>
          </a:xfrm>
          <a:prstGeom prst="rect">
            <a:avLst/>
          </a:prstGeom>
          <a:noFill/>
          <a:ln>
            <a:noFill/>
          </a:ln>
        </p:spPr>
        <p:txBody>
          <a:bodyPr>
            <a:spAutoFit/>
          </a:bodyPr>
          <a:lstStyle/>
          <a:p>
            <a:pPr algn="ctr" eaLnBrk="1" fontAlgn="auto" hangingPunct="1">
              <a:spcBef>
                <a:spcPts val="0"/>
              </a:spcBef>
              <a:spcAft>
                <a:spcPts val="0"/>
              </a:spcAft>
              <a:defRPr/>
            </a:pPr>
            <a:r>
              <a:rPr lang="es-ES" sz="2400" dirty="0">
                <a:ln w="0">
                  <a:solidFill>
                    <a:srgbClr val="0070C0"/>
                  </a:solidFill>
                </a:ln>
                <a:solidFill>
                  <a:schemeClr val="accent1">
                    <a:lumMod val="75000"/>
                  </a:schemeClr>
                </a:solidFill>
                <a:effectLst>
                  <a:innerShdw blurRad="63500" dist="50800" dir="10800000">
                    <a:prstClr val="black">
                      <a:alpha val="50000"/>
                    </a:prstClr>
                  </a:innerShdw>
                </a:effectLst>
                <a:latin typeface="+mn-lt"/>
              </a:rPr>
              <a:t>REGLAMENTO BIBLIOTECA CAJAMAG</a:t>
            </a:r>
          </a:p>
        </p:txBody>
      </p:sp>
      <p:pic>
        <p:nvPicPr>
          <p:cNvPr id="5125" name="Imagen 5">
            <a:extLst>
              <a:ext uri="{FF2B5EF4-FFF2-40B4-BE49-F238E27FC236}">
                <a16:creationId xmlns:a16="http://schemas.microsoft.com/office/drawing/2014/main" id="{DB213BF5-DDDA-E787-58A2-760E2178C4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3134" y="1980511"/>
            <a:ext cx="4929783" cy="3583035"/>
          </a:xfrm>
          <a:prstGeom prst="rect">
            <a:avLst/>
          </a:prstGeom>
          <a:noFill/>
          <a:ln>
            <a:noFill/>
          </a:ln>
          <a:effectLst>
            <a:glow rad="88900">
              <a:schemeClr val="accent1">
                <a:satMod val="175000"/>
                <a:alpha val="40000"/>
              </a:schemeClr>
            </a:glow>
          </a:effectLst>
        </p:spPr>
      </p:pic>
      <p:sp>
        <p:nvSpPr>
          <p:cNvPr id="2" name="CuadroTexto 1">
            <a:extLst>
              <a:ext uri="{FF2B5EF4-FFF2-40B4-BE49-F238E27FC236}">
                <a16:creationId xmlns:a16="http://schemas.microsoft.com/office/drawing/2014/main" id="{11B3F201-C2D2-570C-7F7A-35B7E9CFDE62}"/>
              </a:ext>
            </a:extLst>
          </p:cNvPr>
          <p:cNvSpPr txBox="1"/>
          <p:nvPr/>
        </p:nvSpPr>
        <p:spPr>
          <a:xfrm>
            <a:off x="360663" y="1487277"/>
            <a:ext cx="9821138" cy="369332"/>
          </a:xfrm>
          <a:prstGeom prst="rect">
            <a:avLst/>
          </a:prstGeom>
          <a:noFill/>
        </p:spPr>
        <p:txBody>
          <a:bodyPr wrap="square" rtlCol="0">
            <a:spAutoFit/>
          </a:bodyPr>
          <a:lstStyle/>
          <a:p>
            <a:pPr algn="ctr"/>
            <a:r>
              <a:rPr lang="es-CO" dirty="0">
                <a:solidFill>
                  <a:schemeClr val="accent1">
                    <a:lumMod val="75000"/>
                  </a:schemeClr>
                </a:solidFill>
                <a:latin typeface="Tahoma" panose="020B0604030504040204" pitchFamily="34" charset="0"/>
                <a:cs typeface="Times New Roman" panose="02020603050405020304" pitchFamily="18" charset="0"/>
              </a:rPr>
              <a:t>Acceso y servicios</a:t>
            </a:r>
            <a:r>
              <a:rPr lang="es-CO" b="1" dirty="0">
                <a:solidFill>
                  <a:schemeClr val="accent1">
                    <a:lumMod val="75000"/>
                  </a:schemeClr>
                </a:solidFill>
              </a:rPr>
              <a:t>:</a:t>
            </a:r>
            <a:endParaRPr lang="es-CO" dirty="0">
              <a:solidFill>
                <a:schemeClr val="accent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1EB30B-4A1D-CDBE-15AD-F7BC6483948F}"/>
              </a:ext>
            </a:extLst>
          </p:cNvPr>
          <p:cNvSpPr/>
          <p:nvPr/>
        </p:nvSpPr>
        <p:spPr>
          <a:xfrm>
            <a:off x="2776922" y="515842"/>
            <a:ext cx="5894242" cy="707886"/>
          </a:xfrm>
          <a:prstGeom prst="rect">
            <a:avLst/>
          </a:prstGeom>
        </p:spPr>
        <p:txBody>
          <a:bodyPr wrap="none">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25603" name="Rectángulo 3">
            <a:extLst>
              <a:ext uri="{FF2B5EF4-FFF2-40B4-BE49-F238E27FC236}">
                <a16:creationId xmlns:a16="http://schemas.microsoft.com/office/drawing/2014/main" id="{8D4478E8-3AAD-A0D4-1BA8-1C1ED244894F}"/>
              </a:ext>
            </a:extLst>
          </p:cNvPr>
          <p:cNvSpPr>
            <a:spLocks noChangeArrowheads="1"/>
          </p:cNvSpPr>
          <p:nvPr/>
        </p:nvSpPr>
        <p:spPr bwMode="auto">
          <a:xfrm>
            <a:off x="3409950" y="2003425"/>
            <a:ext cx="66024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Tx/>
              <a:buNone/>
            </a:pPr>
            <a:r>
              <a:rPr lang="es-ES" altLang="es-CO" sz="2000">
                <a:solidFill>
                  <a:srgbClr val="0070C0"/>
                </a:solidFill>
                <a:latin typeface="Tahoma" panose="020B0604030504040204" pitchFamily="34" charset="0"/>
                <a:cs typeface="Times New Roman" panose="02020603050405020304" pitchFamily="18" charset="0"/>
              </a:rPr>
              <a:t>Los usuarios de la Biblioteca CAJAMAG tienen derecho a: </a:t>
            </a:r>
          </a:p>
        </p:txBody>
      </p:sp>
      <p:pic>
        <p:nvPicPr>
          <p:cNvPr id="25604" name="Picture 6" descr="https://image.freepik.com/vector-gratis/personaje-dibujos-animados-plantea-pareja-jovenes-hombre-mujer-abrazo_61103-1099.jpg">
            <a:extLst>
              <a:ext uri="{FF2B5EF4-FFF2-40B4-BE49-F238E27FC236}">
                <a16:creationId xmlns:a16="http://schemas.microsoft.com/office/drawing/2014/main" id="{2A32E4D3-E195-6ECF-AF34-649C83B466E9}"/>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15975" y="2613025"/>
            <a:ext cx="22939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ángulo 2">
            <a:extLst>
              <a:ext uri="{FF2B5EF4-FFF2-40B4-BE49-F238E27FC236}">
                <a16:creationId xmlns:a16="http://schemas.microsoft.com/office/drawing/2014/main" id="{DFBF9FFB-B3D5-FB0A-4F27-9591AB80F2B1}"/>
              </a:ext>
            </a:extLst>
          </p:cNvPr>
          <p:cNvSpPr>
            <a:spLocks noChangeArrowheads="1"/>
          </p:cNvSpPr>
          <p:nvPr/>
        </p:nvSpPr>
        <p:spPr bwMode="auto">
          <a:xfrm>
            <a:off x="3903663" y="4848225"/>
            <a:ext cx="6324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cs typeface="Times New Roman" panose="02020603050405020304" pitchFamily="18" charset="0"/>
              </a:rPr>
              <a:t>Conocer y acatar el reglamento general de la Biblioteca Cajamag.</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22534" name="CuadroTexto 8">
            <a:extLst>
              <a:ext uri="{FF2B5EF4-FFF2-40B4-BE49-F238E27FC236}">
                <a16:creationId xmlns:a16="http://schemas.microsoft.com/office/drawing/2014/main" id="{5DB878EF-7443-B330-E9C0-65E2C50E4968}"/>
              </a:ext>
            </a:extLst>
          </p:cNvPr>
          <p:cNvSpPr txBox="1">
            <a:spLocks noChangeArrowheads="1"/>
          </p:cNvSpPr>
          <p:nvPr/>
        </p:nvSpPr>
        <p:spPr bwMode="auto">
          <a:xfrm>
            <a:off x="3903663" y="2971879"/>
            <a:ext cx="6325218" cy="1118319"/>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fontAlgn="auto" hangingPunct="1">
              <a:lnSpc>
                <a:spcPct val="115000"/>
              </a:lnSpc>
              <a:spcBef>
                <a:spcPct val="0"/>
              </a:spcBef>
              <a:spcAft>
                <a:spcPts val="0"/>
              </a:spcAft>
              <a:buFont typeface="Symbol" panose="05050102010706020507" pitchFamily="18" charset="2"/>
              <a:buChar char=""/>
              <a:defRPr/>
            </a:pPr>
            <a:r>
              <a:rPr lang="es-ES" altLang="es-CO" sz="2000" dirty="0">
                <a:solidFill>
                  <a:schemeClr val="accent1">
                    <a:lumMod val="75000"/>
                  </a:schemeClr>
                </a:solidFill>
                <a:latin typeface="Tahoma" panose="020B0604030504040204" pitchFamily="34" charset="0"/>
                <a:cs typeface="Times New Roman" panose="02020603050405020304" pitchFamily="18" charset="0"/>
              </a:rPr>
              <a:t>Al ingresar a la biblioteca tenga en cuenta su higiene personal para garantizar un ambiente cómodo y respetuoso para todos los usuarios</a:t>
            </a:r>
            <a:endParaRPr lang="es-CO" altLang="es-CO" sz="2000" dirty="0">
              <a:solidFill>
                <a:schemeClr val="accent1">
                  <a:lumMod val="75000"/>
                </a:schemeClr>
              </a:solidFill>
              <a:latin typeface="Tahoma" panose="020B060403050404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ángulo 2">
            <a:extLst>
              <a:ext uri="{FF2B5EF4-FFF2-40B4-BE49-F238E27FC236}">
                <a16:creationId xmlns:a16="http://schemas.microsoft.com/office/drawing/2014/main" id="{8ED7A57B-3B70-AA30-6E35-055B6B7D5603}"/>
              </a:ext>
            </a:extLst>
          </p:cNvPr>
          <p:cNvSpPr>
            <a:spLocks noChangeArrowheads="1"/>
          </p:cNvSpPr>
          <p:nvPr/>
        </p:nvSpPr>
        <p:spPr bwMode="auto">
          <a:xfrm>
            <a:off x="3849688" y="1524000"/>
            <a:ext cx="651351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cs typeface="Times New Roman" panose="02020603050405020304" pitchFamily="18" charset="0"/>
              </a:rPr>
              <a:t>Informar al personal de seguridad y al de biblioteca el ingreso y salida de equipos y dispositivos electrónicos.</a:t>
            </a:r>
            <a:endParaRPr lang="es-CO" altLang="es-CO" sz="1800">
              <a:solidFill>
                <a:srgbClr val="0070C0"/>
              </a:solidFill>
              <a:ea typeface="Calibri" panose="020F0502020204030204" pitchFamily="34" charset="0"/>
              <a:cs typeface="Times New Roman" panose="02020603050405020304" pitchFamily="18" charset="0"/>
            </a:endParaRPr>
          </a:p>
        </p:txBody>
      </p:sp>
      <p:pic>
        <p:nvPicPr>
          <p:cNvPr id="27651" name="Picture 2" descr="Portátil HP Envy 13-aq1001la_3">
            <a:extLst>
              <a:ext uri="{FF2B5EF4-FFF2-40B4-BE49-F238E27FC236}">
                <a16:creationId xmlns:a16="http://schemas.microsoft.com/office/drawing/2014/main" id="{846C7F5B-C7E7-A73F-483B-223C79F2C5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5625" y="2692400"/>
            <a:ext cx="32940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38DA88B6-9755-7616-04B6-A7EB97AE5BC1}"/>
              </a:ext>
            </a:extLst>
          </p:cNvPr>
          <p:cNvSpPr txBox="1"/>
          <p:nvPr/>
        </p:nvSpPr>
        <p:spPr>
          <a:xfrm>
            <a:off x="2617142" y="512878"/>
            <a:ext cx="6512708"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27653" name="Rectángulo 3">
            <a:extLst>
              <a:ext uri="{FF2B5EF4-FFF2-40B4-BE49-F238E27FC236}">
                <a16:creationId xmlns:a16="http://schemas.microsoft.com/office/drawing/2014/main" id="{E654EF02-14CE-314E-36BD-0569FD467BD2}"/>
              </a:ext>
            </a:extLst>
          </p:cNvPr>
          <p:cNvSpPr>
            <a:spLocks noChangeArrowheads="1"/>
          </p:cNvSpPr>
          <p:nvPr/>
        </p:nvSpPr>
        <p:spPr bwMode="auto">
          <a:xfrm>
            <a:off x="3849688" y="2654300"/>
            <a:ext cx="651351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dirty="0">
                <a:solidFill>
                  <a:srgbClr val="0070C0"/>
                </a:solidFill>
                <a:latin typeface="Tahoma" panose="020B0604030504040204" pitchFamily="34" charset="0"/>
                <a:cs typeface="Times New Roman" panose="02020603050405020304" pitchFamily="18" charset="0"/>
              </a:rPr>
              <a:t>Acatar las medidas establecidas sobre el ingreso de las pertenencias para garantizar la seguridad de todos.</a:t>
            </a:r>
            <a:endParaRPr lang="es-CO" altLang="es-CO" sz="1800" dirty="0">
              <a:solidFill>
                <a:srgbClr val="0070C0"/>
              </a:solidFill>
              <a:ea typeface="Calibri" panose="020F0502020204030204" pitchFamily="34" charset="0"/>
              <a:cs typeface="Times New Roman" panose="02020603050405020304" pitchFamily="18" charset="0"/>
            </a:endParaRPr>
          </a:p>
        </p:txBody>
      </p:sp>
      <p:sp>
        <p:nvSpPr>
          <p:cNvPr id="27654" name="Rectángulo 4">
            <a:extLst>
              <a:ext uri="{FF2B5EF4-FFF2-40B4-BE49-F238E27FC236}">
                <a16:creationId xmlns:a16="http://schemas.microsoft.com/office/drawing/2014/main" id="{8007C4F6-E48E-897C-E897-B73D9AD11ABF}"/>
              </a:ext>
            </a:extLst>
          </p:cNvPr>
          <p:cNvSpPr>
            <a:spLocks noChangeArrowheads="1"/>
          </p:cNvSpPr>
          <p:nvPr/>
        </p:nvSpPr>
        <p:spPr bwMode="auto">
          <a:xfrm>
            <a:off x="3849688" y="3784600"/>
            <a:ext cx="6513512"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Abstenerse de ingresar a la biblioteca bajo los efectos del alcohol, sustancias alucinógenas o psicoactivas o consumirlas en las instalaciones.</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24583" name="Rectángulo 10">
            <a:extLst>
              <a:ext uri="{FF2B5EF4-FFF2-40B4-BE49-F238E27FC236}">
                <a16:creationId xmlns:a16="http://schemas.microsoft.com/office/drawing/2014/main" id="{F4F74941-B00D-18F5-85D6-A7CB442588C4}"/>
              </a:ext>
            </a:extLst>
          </p:cNvPr>
          <p:cNvSpPr>
            <a:spLocks noChangeArrowheads="1"/>
          </p:cNvSpPr>
          <p:nvPr/>
        </p:nvSpPr>
        <p:spPr bwMode="auto">
          <a:xfrm>
            <a:off x="3849688" y="5043488"/>
            <a:ext cx="6513512" cy="1482725"/>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fontAlgn="auto" hangingPunct="1">
              <a:lnSpc>
                <a:spcPct val="115000"/>
              </a:lnSpc>
              <a:spcBef>
                <a:spcPct val="0"/>
              </a:spcBef>
              <a:spcAft>
                <a:spcPts val="0"/>
              </a:spcAft>
              <a:buFont typeface="Symbol" panose="05050102010706020507" pitchFamily="18" charset="2"/>
              <a:buChar char=""/>
              <a:defRPr/>
            </a:pPr>
            <a:r>
              <a:rPr lang="es-ES" altLang="es-CO" sz="2000" dirty="0">
                <a:solidFill>
                  <a:srgbClr val="0070C0"/>
                </a:solidFill>
                <a:latin typeface="Tahoma" panose="020B0604030504040204" pitchFamily="34" charset="0"/>
                <a:cs typeface="Times New Roman" panose="02020603050405020304" pitchFamily="18" charset="0"/>
              </a:rPr>
              <a:t>Cada usuario es responsable de sus objetos personales. La biblioteca no se responsabiliza</a:t>
            </a:r>
            <a:r>
              <a:rPr lang="es-ES" altLang="es-CO" sz="2000" dirty="0">
                <a:solidFill>
                  <a:schemeClr val="accent1">
                    <a:lumMod val="75000"/>
                  </a:schemeClr>
                </a:solidFill>
                <a:latin typeface="Tahoma" panose="020B0604030504040204" pitchFamily="34" charset="0"/>
                <a:cs typeface="Times New Roman" panose="02020603050405020304" pitchFamily="18" charset="0"/>
              </a:rPr>
              <a:t> en </a:t>
            </a:r>
            <a:r>
              <a:rPr lang="es-ES" altLang="es-CO" sz="2000" dirty="0">
                <a:solidFill>
                  <a:srgbClr val="0070C0"/>
                </a:solidFill>
                <a:latin typeface="Tahoma" panose="020B0604030504040204" pitchFamily="34" charset="0"/>
                <a:cs typeface="Times New Roman" panose="02020603050405020304" pitchFamily="18" charset="0"/>
              </a:rPr>
              <a:t>ninguna circunstancia por la pérdida o daño de estos.</a:t>
            </a:r>
            <a:endParaRPr lang="es-CO" altLang="es-CO" sz="1800" dirty="0">
              <a:solidFill>
                <a:srgbClr val="0070C0"/>
              </a:solidFill>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3">
            <a:extLst>
              <a:ext uri="{FF2B5EF4-FFF2-40B4-BE49-F238E27FC236}">
                <a16:creationId xmlns:a16="http://schemas.microsoft.com/office/drawing/2014/main" id="{E7E333F9-C9E0-11A9-5725-0603D6F2683E}"/>
              </a:ext>
            </a:extLst>
          </p:cNvPr>
          <p:cNvSpPr>
            <a:spLocks noChangeArrowheads="1"/>
          </p:cNvSpPr>
          <p:nvPr/>
        </p:nvSpPr>
        <p:spPr bwMode="auto">
          <a:xfrm>
            <a:off x="3270250" y="1736725"/>
            <a:ext cx="67818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200">
                <a:solidFill>
                  <a:srgbClr val="0070C0"/>
                </a:solidFill>
                <a:latin typeface="Tahoma" panose="020B0604030504040204" pitchFamily="34" charset="0"/>
                <a:ea typeface="Calibri" panose="020F0502020204030204" pitchFamily="34" charset="0"/>
                <a:cs typeface="Times New Roman" panose="02020603050405020304" pitchFamily="18" charset="0"/>
              </a:rPr>
              <a:t>Guardar silencio o hablar en voz baja para no interrumpir la lectura de otros usuarios.</a:t>
            </a:r>
            <a:endParaRPr lang="es-CO" altLang="es-CO" sz="2200">
              <a:solidFill>
                <a:srgbClr val="0070C0"/>
              </a:solidFill>
              <a:ea typeface="Calibri" panose="020F0502020204030204" pitchFamily="34" charset="0"/>
              <a:cs typeface="Times New Roman" panose="02020603050405020304" pitchFamily="18" charset="0"/>
            </a:endParaRPr>
          </a:p>
        </p:txBody>
      </p:sp>
      <p:pic>
        <p:nvPicPr>
          <p:cNvPr id="28675" name="Imagen 1">
            <a:extLst>
              <a:ext uri="{FF2B5EF4-FFF2-40B4-BE49-F238E27FC236}">
                <a16:creationId xmlns:a16="http://schemas.microsoft.com/office/drawing/2014/main" id="{55B8F7B9-D9CF-CC47-FD8D-89E6D2A97B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7250" y="3833813"/>
            <a:ext cx="19304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upo 7">
            <a:extLst>
              <a:ext uri="{FF2B5EF4-FFF2-40B4-BE49-F238E27FC236}">
                <a16:creationId xmlns:a16="http://schemas.microsoft.com/office/drawing/2014/main" id="{0575CB37-D8DF-2E4E-525B-5082B64D189A}"/>
              </a:ext>
            </a:extLst>
          </p:cNvPr>
          <p:cNvGrpSpPr>
            <a:grpSpLocks/>
          </p:cNvGrpSpPr>
          <p:nvPr/>
        </p:nvGrpSpPr>
        <p:grpSpPr bwMode="auto">
          <a:xfrm>
            <a:off x="989013" y="1628775"/>
            <a:ext cx="1666875" cy="1666875"/>
            <a:chOff x="50931" y="1449273"/>
            <a:chExt cx="1084701" cy="1024361"/>
          </a:xfrm>
        </p:grpSpPr>
        <p:grpSp>
          <p:nvGrpSpPr>
            <p:cNvPr id="28679" name="Grupo 2">
              <a:extLst>
                <a:ext uri="{FF2B5EF4-FFF2-40B4-BE49-F238E27FC236}">
                  <a16:creationId xmlns:a16="http://schemas.microsoft.com/office/drawing/2014/main" id="{BD88FEBF-6FC7-B3DD-5AE2-DF55E6D7F398}"/>
                </a:ext>
              </a:extLst>
            </p:cNvPr>
            <p:cNvGrpSpPr>
              <a:grpSpLocks/>
            </p:cNvGrpSpPr>
            <p:nvPr/>
          </p:nvGrpSpPr>
          <p:grpSpPr bwMode="auto">
            <a:xfrm>
              <a:off x="245042" y="1552548"/>
              <a:ext cx="820535" cy="824891"/>
              <a:chOff x="245042" y="1552548"/>
              <a:chExt cx="820535" cy="824891"/>
            </a:xfrm>
          </p:grpSpPr>
          <p:pic>
            <p:nvPicPr>
              <p:cNvPr id="28681" name="Imagen 4">
                <a:extLst>
                  <a:ext uri="{FF2B5EF4-FFF2-40B4-BE49-F238E27FC236}">
                    <a16:creationId xmlns:a16="http://schemas.microsoft.com/office/drawing/2014/main" id="{68844167-E729-93A3-64D9-83A636EE82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042" y="1552548"/>
                <a:ext cx="696480" cy="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
                <a:extLst>
                  <a:ext uri="{FF2B5EF4-FFF2-40B4-BE49-F238E27FC236}">
                    <a16:creationId xmlns:a16="http://schemas.microsoft.com/office/drawing/2014/main" id="{DD087C22-C0FA-7F65-9DAE-9E75C77568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7917" y="1979346"/>
                <a:ext cx="177660" cy="39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Elipse 5">
              <a:extLst>
                <a:ext uri="{FF2B5EF4-FFF2-40B4-BE49-F238E27FC236}">
                  <a16:creationId xmlns:a16="http://schemas.microsoft.com/office/drawing/2014/main" id="{1B853C3B-6368-79BA-8EDC-C0252727DF51}"/>
                </a:ext>
              </a:extLst>
            </p:cNvPr>
            <p:cNvSpPr/>
            <p:nvPr/>
          </p:nvSpPr>
          <p:spPr>
            <a:xfrm>
              <a:off x="50931" y="1449273"/>
              <a:ext cx="1084701" cy="1024361"/>
            </a:xfrm>
            <a:prstGeom prst="ellipse">
              <a:avLst/>
            </a:prstGeom>
            <a:noFill/>
            <a:ln w="190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grpSp>
      <p:sp>
        <p:nvSpPr>
          <p:cNvPr id="11" name="CuadroTexto 10">
            <a:extLst>
              <a:ext uri="{FF2B5EF4-FFF2-40B4-BE49-F238E27FC236}">
                <a16:creationId xmlns:a16="http://schemas.microsoft.com/office/drawing/2014/main" id="{6967AEB3-2615-F9A3-84D5-DC1FCDA0AF7D}"/>
              </a:ext>
            </a:extLst>
          </p:cNvPr>
          <p:cNvSpPr txBox="1"/>
          <p:nvPr/>
        </p:nvSpPr>
        <p:spPr>
          <a:xfrm>
            <a:off x="2413574" y="488667"/>
            <a:ext cx="6677473"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28678" name="Rectángulo 9">
            <a:extLst>
              <a:ext uri="{FF2B5EF4-FFF2-40B4-BE49-F238E27FC236}">
                <a16:creationId xmlns:a16="http://schemas.microsoft.com/office/drawing/2014/main" id="{3D5C19DD-FA8A-C84F-3310-D04BAE295DA5}"/>
              </a:ext>
            </a:extLst>
          </p:cNvPr>
          <p:cNvSpPr>
            <a:spLocks noChangeArrowheads="1"/>
          </p:cNvSpPr>
          <p:nvPr/>
        </p:nvSpPr>
        <p:spPr bwMode="auto">
          <a:xfrm>
            <a:off x="3270250" y="2830513"/>
            <a:ext cx="67183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200">
                <a:solidFill>
                  <a:srgbClr val="0070C0"/>
                </a:solidFill>
                <a:latin typeface="Tahoma" panose="020B0604030504040204" pitchFamily="34" charset="0"/>
                <a:cs typeface="Times New Roman" panose="02020603050405020304" pitchFamily="18" charset="0"/>
              </a:rPr>
              <a:t>El usuario que retenga el material por un tiempo mayor al estipulado, se le cobrará la tarifa por morosidad establecida por cada día y por cada material. El servicio se restablece cuando el usuario se encuentre a paz y salvo. Nota: si el usuario reporta la pérdida de un material de la biblioteca antes de que se encuentre vencido y posteriormente lo recupera, debe cancelar el 50% del monto acumulado por morosidad.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1">
            <a:extLst>
              <a:ext uri="{FF2B5EF4-FFF2-40B4-BE49-F238E27FC236}">
                <a16:creationId xmlns:a16="http://schemas.microsoft.com/office/drawing/2014/main" id="{23E08F0A-D38C-F048-AD74-420E16CE0A09}"/>
              </a:ext>
            </a:extLst>
          </p:cNvPr>
          <p:cNvSpPr>
            <a:spLocks noChangeArrowheads="1"/>
          </p:cNvSpPr>
          <p:nvPr/>
        </p:nvSpPr>
        <p:spPr bwMode="auto">
          <a:xfrm>
            <a:off x="4379913" y="1834048"/>
            <a:ext cx="6050445" cy="2534092"/>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fontAlgn="auto" hangingPunct="1">
              <a:lnSpc>
                <a:spcPct val="115000"/>
              </a:lnSpc>
              <a:spcBef>
                <a:spcPct val="0"/>
              </a:spcBef>
              <a:spcAft>
                <a:spcPts val="0"/>
              </a:spcAft>
              <a:buFont typeface="Symbol" panose="05050102010706020507" pitchFamily="18" charset="2"/>
              <a:buChar char=""/>
              <a:defRPr/>
            </a:pPr>
            <a:r>
              <a:rPr lang="es-CO" altLang="es-CO" sz="2000" dirty="0">
                <a:solidFill>
                  <a:srgbClr val="0070C0"/>
                </a:solidFill>
                <a:latin typeface="Tahoma" panose="020B0604030504040204" pitchFamily="34" charset="0"/>
                <a:cs typeface="Times New Roman" panose="02020603050405020304" pitchFamily="18" charset="0"/>
              </a:rPr>
              <a:t>No es posible garantizar que los materiales de lectura siempre estén en el sitio indicado en el catálogo, por ser una Biblioteca cuyas colecciones son abiertas y de uso directo para los usuarios. En caso de no encontrar el material puede acudir</a:t>
            </a:r>
            <a:r>
              <a:rPr lang="es-CO" altLang="es-CO" sz="2000" dirty="0">
                <a:solidFill>
                  <a:srgbClr val="00B050"/>
                </a:solidFill>
                <a:latin typeface="Tahoma" panose="020B0604030504040204" pitchFamily="34" charset="0"/>
                <a:cs typeface="Times New Roman" panose="02020603050405020304" pitchFamily="18" charset="0"/>
              </a:rPr>
              <a:t> </a:t>
            </a:r>
            <a:r>
              <a:rPr lang="es-CO" altLang="es-CO" sz="2000" dirty="0">
                <a:solidFill>
                  <a:srgbClr val="0070C0"/>
                </a:solidFill>
                <a:latin typeface="Tahoma" panose="020B0604030504040204" pitchFamily="34" charset="0"/>
                <a:cs typeface="Times New Roman" panose="02020603050405020304" pitchFamily="18" charset="0"/>
              </a:rPr>
              <a:t>al personal de la biblioteca quien le ayudará a localizarlo.</a:t>
            </a:r>
          </a:p>
        </p:txBody>
      </p:sp>
      <p:pic>
        <p:nvPicPr>
          <p:cNvPr id="29699" name="Picture 2" descr="Estantería en biblioteca, ilustración conocimiento | Vector Premium">
            <a:extLst>
              <a:ext uri="{FF2B5EF4-FFF2-40B4-BE49-F238E27FC236}">
                <a16:creationId xmlns:a16="http://schemas.microsoft.com/office/drawing/2014/main" id="{7F50108C-3197-DD98-7B89-109AA4CB775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538" y="2562225"/>
            <a:ext cx="3689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302D8962-2625-6AC4-7962-07FA8E08F8BB}"/>
              </a:ext>
            </a:extLst>
          </p:cNvPr>
          <p:cNvSpPr txBox="1"/>
          <p:nvPr/>
        </p:nvSpPr>
        <p:spPr>
          <a:xfrm>
            <a:off x="1761642" y="564264"/>
            <a:ext cx="7834016"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29701" name="Rectángulo 3">
            <a:extLst>
              <a:ext uri="{FF2B5EF4-FFF2-40B4-BE49-F238E27FC236}">
                <a16:creationId xmlns:a16="http://schemas.microsoft.com/office/drawing/2014/main" id="{F5F9DA50-BA5E-7729-DAF0-C3D53E26C888}"/>
              </a:ext>
            </a:extLst>
          </p:cNvPr>
          <p:cNvSpPr>
            <a:spLocks noChangeArrowheads="1"/>
          </p:cNvSpPr>
          <p:nvPr/>
        </p:nvSpPr>
        <p:spPr bwMode="auto">
          <a:xfrm>
            <a:off x="4379913" y="4810125"/>
            <a:ext cx="604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dirty="0">
                <a:solidFill>
                  <a:srgbClr val="0070C0"/>
                </a:solidFill>
                <a:latin typeface="Tahoma" panose="020B0604030504040204" pitchFamily="34" charset="0"/>
                <a:cs typeface="Times New Roman" panose="02020603050405020304" pitchFamily="18" charset="0"/>
              </a:rPr>
              <a:t>No se permite la distribución, ni la ubicación en las carteleras, de avisos publicitarios o anuncios no autorizados por la administración de la Biblioteca.</a:t>
            </a:r>
            <a:endParaRPr lang="es-CO" altLang="es-CO" sz="1800" dirty="0">
              <a:solidFill>
                <a:srgbClr val="0070C0"/>
              </a:solidFill>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ángulo 1">
            <a:extLst>
              <a:ext uri="{FF2B5EF4-FFF2-40B4-BE49-F238E27FC236}">
                <a16:creationId xmlns:a16="http://schemas.microsoft.com/office/drawing/2014/main" id="{A1101B64-FF3B-D930-9DA3-DBB5CB63D756}"/>
              </a:ext>
            </a:extLst>
          </p:cNvPr>
          <p:cNvSpPr>
            <a:spLocks noChangeArrowheads="1"/>
          </p:cNvSpPr>
          <p:nvPr/>
        </p:nvSpPr>
        <p:spPr bwMode="auto">
          <a:xfrm>
            <a:off x="820738" y="4500563"/>
            <a:ext cx="9609137"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Los niños deben estar bajo la supervisión de un adulto responsable. La Biblioteca Cajamag no es responsable de ningún inconveniente que le pueda ocurrir a un menor de edad. A excepción de los niños que asisten a la Sala Infantil, que independientemente a esto deben ser entregados y recogidos por un adulto responsable puntalmente  en los horarios establecidos por la biblioteca Cajamag.</a:t>
            </a:r>
            <a:endParaRPr lang="es-CO" altLang="es-CO" sz="2000">
              <a:solidFill>
                <a:srgbClr val="0070C0"/>
              </a:solidFill>
              <a:latin typeface="Tahoma" panose="020B0604030504040204" pitchFamily="34" charset="0"/>
              <a:cs typeface="Times New Roman" panose="02020603050405020304" pitchFamily="18" charset="0"/>
            </a:endParaRPr>
          </a:p>
        </p:txBody>
      </p:sp>
      <p:pic>
        <p:nvPicPr>
          <p:cNvPr id="30723" name="Imagen 2">
            <a:extLst>
              <a:ext uri="{FF2B5EF4-FFF2-40B4-BE49-F238E27FC236}">
                <a16:creationId xmlns:a16="http://schemas.microsoft.com/office/drawing/2014/main" id="{B5673828-E0DD-77B9-10B9-2E6E60B99F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5513" y="2082800"/>
            <a:ext cx="2028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s://image.freepik.com/vector-gratis/dibujos-animados-padre-leyendo-sus-hijos_29190-3908.jpg">
            <a:extLst>
              <a:ext uri="{FF2B5EF4-FFF2-40B4-BE49-F238E27FC236}">
                <a16:creationId xmlns:a16="http://schemas.microsoft.com/office/drawing/2014/main" id="{2E89CBB7-A52E-B9C0-AF63-36AF26D146C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32713" y="1951038"/>
            <a:ext cx="17351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Imagen relacionada">
            <a:extLst>
              <a:ext uri="{FF2B5EF4-FFF2-40B4-BE49-F238E27FC236}">
                <a16:creationId xmlns:a16="http://schemas.microsoft.com/office/drawing/2014/main" id="{1BD9AC94-B76D-2012-B8C8-10E04B7442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28788" y="1824038"/>
            <a:ext cx="222885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48BBF81F-1DD9-533B-FE6B-AEE7A27B7BEE}"/>
              </a:ext>
            </a:extLst>
          </p:cNvPr>
          <p:cNvSpPr txBox="1"/>
          <p:nvPr/>
        </p:nvSpPr>
        <p:spPr>
          <a:xfrm>
            <a:off x="1868106" y="580132"/>
            <a:ext cx="7515048"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ángulo 1">
            <a:extLst>
              <a:ext uri="{FF2B5EF4-FFF2-40B4-BE49-F238E27FC236}">
                <a16:creationId xmlns:a16="http://schemas.microsoft.com/office/drawing/2014/main" id="{A49341CF-6F0A-0008-6BD2-53BE69F65C04}"/>
              </a:ext>
            </a:extLst>
          </p:cNvPr>
          <p:cNvSpPr>
            <a:spLocks noChangeArrowheads="1"/>
          </p:cNvSpPr>
          <p:nvPr/>
        </p:nvSpPr>
        <p:spPr bwMode="auto">
          <a:xfrm>
            <a:off x="3257550" y="1560513"/>
            <a:ext cx="7026275"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El funcionario de la Sala Infantil se hace responsable de los niños y niñas que asisten a los diferentes programas y actividades programados por la Biblioteca durante el horario establecido dentro del funcionamiento de la sala Infantil (8:00 a.m.-12:00 m. y de 2:00 p.m.- 6:00 p.m.). En el incumplimiento de esta norma el niño o niña perderá los beneficios de los servicios y la Biblioteca se reservará el derecho de admisión. </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D1916801-73E5-9C77-D2CB-0A44A2A51B14}"/>
              </a:ext>
            </a:extLst>
          </p:cNvPr>
          <p:cNvSpPr txBox="1"/>
          <p:nvPr/>
        </p:nvSpPr>
        <p:spPr>
          <a:xfrm>
            <a:off x="4569666" y="488664"/>
            <a:ext cx="4572000" cy="523220"/>
          </a:xfrm>
          <a:prstGeom prst="rect">
            <a:avLst/>
          </a:prstGeom>
          <a:noFill/>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2772" name="Rectángulo 4">
            <a:extLst>
              <a:ext uri="{FF2B5EF4-FFF2-40B4-BE49-F238E27FC236}">
                <a16:creationId xmlns:a16="http://schemas.microsoft.com/office/drawing/2014/main" id="{A77AA82B-E9D4-237E-CAC1-A2F23C05F45A}"/>
              </a:ext>
            </a:extLst>
          </p:cNvPr>
          <p:cNvSpPr>
            <a:spLocks noChangeArrowheads="1"/>
          </p:cNvSpPr>
          <p:nvPr/>
        </p:nvSpPr>
        <p:spPr bwMode="auto">
          <a:xfrm>
            <a:off x="3257550" y="4689475"/>
            <a:ext cx="68183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En el caso del incumplimiento del pago oportuno de los talleres organizados por la Sala Infantil este dará lugar a suspensión de los servicios y de no ser efectivo el pago perderá automáticamente el cupo. </a:t>
            </a:r>
            <a:endParaRPr lang="es-CO" altLang="es-CO" sz="2000">
              <a:solidFill>
                <a:srgbClr val="0070C0"/>
              </a:solidFill>
              <a:latin typeface="Tahoma" panose="020B0604030504040204" pitchFamily="34" charset="0"/>
              <a:cs typeface="Times New Roman" panose="02020603050405020304" pitchFamily="18" charset="0"/>
            </a:endParaRPr>
          </a:p>
        </p:txBody>
      </p:sp>
      <p:pic>
        <p:nvPicPr>
          <p:cNvPr id="32773" name="Picture 2">
            <a:extLst>
              <a:ext uri="{FF2B5EF4-FFF2-40B4-BE49-F238E27FC236}">
                <a16:creationId xmlns:a16="http://schemas.microsoft.com/office/drawing/2014/main" id="{00F854F2-64B2-F60E-9B53-FCD4D02A4E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763" y="2747963"/>
            <a:ext cx="2744787"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F9C5D9-3137-4B62-F77B-F6428875692B}"/>
              </a:ext>
            </a:extLst>
          </p:cNvPr>
          <p:cNvSpPr/>
          <p:nvPr/>
        </p:nvSpPr>
        <p:spPr>
          <a:xfrm>
            <a:off x="3402066" y="1580710"/>
            <a:ext cx="6966299" cy="3178371"/>
          </a:xfrm>
          <a:prstGeom prst="rect">
            <a:avLst/>
          </a:prstGeom>
        </p:spPr>
        <p:txBody>
          <a:bodyPr>
            <a:spAutoFit/>
          </a:bodyPr>
          <a:lstStyle/>
          <a:p>
            <a:pPr marL="187325" indent="-187325" algn="just" eaLnBrk="1" fontAlgn="auto" hangingPunct="1">
              <a:lnSpc>
                <a:spcPct val="115000"/>
              </a:lnSpc>
              <a:spcBef>
                <a:spcPts val="0"/>
              </a:spcBef>
              <a:spcAft>
                <a:spcPts val="0"/>
              </a:spcAft>
              <a:buFont typeface="Symbol" panose="05050102010706020507" pitchFamily="18" charset="2"/>
              <a:buChar char=""/>
              <a:defRPr/>
            </a:pPr>
            <a:r>
              <a:rPr lang="es-ES" sz="1600" dirty="0">
                <a:solidFill>
                  <a:srgbClr val="0070C0"/>
                </a:solidFill>
                <a:latin typeface="Tahoma" panose="020B0604030504040204" pitchFamily="34" charset="0"/>
                <a:cs typeface="Times New Roman" panose="02020603050405020304" pitchFamily="18" charset="0"/>
              </a:rPr>
              <a:t>El Colaborador de la Sala Infantil, encargado del programa asesorías en tareas, se hace responsable de los niños y niñas durante el horario establecido para la ejecución del programa:</a:t>
            </a:r>
          </a:p>
          <a:p>
            <a:pPr marL="261938" indent="-261938" algn="just" eaLnBrk="1" fontAlgn="auto" hangingPunct="1">
              <a:lnSpc>
                <a:spcPct val="115000"/>
              </a:lnSpc>
              <a:spcBef>
                <a:spcPts val="0"/>
              </a:spcBef>
              <a:spcAft>
                <a:spcPts val="0"/>
              </a:spcAft>
              <a:tabLst>
                <a:tab pos="354013" algn="l"/>
                <a:tab pos="447675" algn="l"/>
              </a:tabLst>
              <a:defRPr/>
            </a:pPr>
            <a:endParaRPr lang="es-ES" sz="1600" dirty="0">
              <a:solidFill>
                <a:srgbClr val="0070C0"/>
              </a:solidFill>
              <a:latin typeface="Tahoma" panose="020B0604030504040204" pitchFamily="34" charset="0"/>
              <a:cs typeface="Times New Roman" panose="02020603050405020304" pitchFamily="18" charset="0"/>
            </a:endParaRPr>
          </a:p>
          <a:p>
            <a:pPr marL="261938" indent="-261938" algn="just" eaLnBrk="1" fontAlgn="auto" hangingPunct="1">
              <a:lnSpc>
                <a:spcPct val="115000"/>
              </a:lnSpc>
              <a:spcBef>
                <a:spcPts val="0"/>
              </a:spcBef>
              <a:spcAft>
                <a:spcPts val="0"/>
              </a:spcAft>
              <a:tabLst>
                <a:tab pos="354013" algn="l"/>
                <a:tab pos="447675" algn="l"/>
              </a:tabLst>
              <a:defRPr/>
            </a:pPr>
            <a:r>
              <a:rPr lang="es-ES" sz="1600" dirty="0">
                <a:solidFill>
                  <a:srgbClr val="0070C0"/>
                </a:solidFill>
                <a:latin typeface="Tahoma" panose="020B0604030504040204" pitchFamily="34" charset="0"/>
                <a:cs typeface="Times New Roman" panose="02020603050405020304" pitchFamily="18" charset="0"/>
              </a:rPr>
              <a:t>Modalidad presencial: Lunes a Viernes de 2:30 p.m. a 5:30 p.m. </a:t>
            </a:r>
            <a:endParaRPr lang="es-ES" sz="1600" dirty="0">
              <a:solidFill>
                <a:schemeClr val="accent1">
                  <a:lumMod val="75000"/>
                </a:schemeClr>
              </a:solidFill>
              <a:latin typeface="Tahoma" panose="020B0604030504040204" pitchFamily="34" charset="0"/>
              <a:cs typeface="Times New Roman" panose="02020603050405020304" pitchFamily="18" charset="0"/>
            </a:endParaRPr>
          </a:p>
          <a:p>
            <a:pPr algn="just" eaLnBrk="1" fontAlgn="auto" hangingPunct="1">
              <a:lnSpc>
                <a:spcPct val="115000"/>
              </a:lnSpc>
              <a:spcBef>
                <a:spcPts val="0"/>
              </a:spcBef>
              <a:spcAft>
                <a:spcPts val="0"/>
              </a:spcAft>
              <a:tabLst>
                <a:tab pos="228600" algn="l"/>
              </a:tabLst>
              <a:defRPr/>
            </a:pPr>
            <a:endParaRPr lang="es-ES" sz="1600" dirty="0">
              <a:solidFill>
                <a:srgbClr val="0070C0"/>
              </a:solidFill>
              <a:latin typeface="Tahoma" panose="020B0604030504040204" pitchFamily="34" charset="0"/>
              <a:cs typeface="Times New Roman" panose="02020603050405020304" pitchFamily="18" charset="0"/>
            </a:endParaRPr>
          </a:p>
          <a:p>
            <a:pPr algn="just" eaLnBrk="1" fontAlgn="auto" hangingPunct="1">
              <a:lnSpc>
                <a:spcPct val="115000"/>
              </a:lnSpc>
              <a:spcBef>
                <a:spcPts val="0"/>
              </a:spcBef>
              <a:spcAft>
                <a:spcPts val="0"/>
              </a:spcAft>
              <a:tabLst>
                <a:tab pos="228600" algn="l"/>
              </a:tabLst>
              <a:defRPr/>
            </a:pPr>
            <a:r>
              <a:rPr lang="es-ES" sz="1600" dirty="0">
                <a:solidFill>
                  <a:srgbClr val="0070C0"/>
                </a:solidFill>
                <a:latin typeface="Tahoma" panose="020B0604030504040204" pitchFamily="34" charset="0"/>
                <a:cs typeface="Times New Roman" panose="02020603050405020304" pitchFamily="18" charset="0"/>
              </a:rPr>
              <a:t>Los padres de familia tienen la responsabilidad de velar por la puntualidad a la hora de entrada y salida de los de los niños a las actividades de asesorías en tareas presencial y/o virtual. Por incumplimiento de horarios, el niño o niña perderá automáticamente el cupo. </a:t>
            </a:r>
          </a:p>
          <a:p>
            <a:pPr algn="just" eaLnBrk="1" fontAlgn="auto" hangingPunct="1">
              <a:lnSpc>
                <a:spcPct val="115000"/>
              </a:lnSpc>
              <a:spcBef>
                <a:spcPts val="0"/>
              </a:spcBef>
              <a:spcAft>
                <a:spcPts val="0"/>
              </a:spcAft>
              <a:tabLst>
                <a:tab pos="228600" algn="l"/>
              </a:tabLst>
              <a:defRPr/>
            </a:pPr>
            <a:endParaRPr lang="es-ES" sz="1600" dirty="0">
              <a:solidFill>
                <a:srgbClr val="0070C0"/>
              </a:solidFill>
              <a:latin typeface="Tahoma" panose="020B060403050404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A8DEFC0-745C-93D1-5014-F15415630D66}"/>
              </a:ext>
            </a:extLst>
          </p:cNvPr>
          <p:cNvSpPr txBox="1"/>
          <p:nvPr/>
        </p:nvSpPr>
        <p:spPr>
          <a:xfrm>
            <a:off x="4872953" y="399993"/>
            <a:ext cx="4572000" cy="523220"/>
          </a:xfrm>
          <a:prstGeom prst="rect">
            <a:avLst/>
          </a:prstGeom>
          <a:noFill/>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endParaRPr lang="es-ES" sz="2800" strike="sngStrike" dirty="0">
              <a:ln w="0">
                <a:solidFill>
                  <a:srgbClr val="0070C0"/>
                </a:solidFill>
              </a:ln>
              <a:solidFill>
                <a:schemeClr val="accent2"/>
              </a:solidFill>
              <a:effectLst>
                <a:outerShdw blurRad="38100" dist="25400" dir="5400000" algn="ctr" rotWithShape="0">
                  <a:srgbClr val="6E747A">
                    <a:alpha val="43000"/>
                  </a:srgbClr>
                </a:outerShdw>
              </a:effectLst>
              <a:latin typeface="+mn-lt"/>
            </a:endParaRPr>
          </a:p>
        </p:txBody>
      </p:sp>
      <p:pic>
        <p:nvPicPr>
          <p:cNvPr id="33796" name="Imagen 2">
            <a:extLst>
              <a:ext uri="{FF2B5EF4-FFF2-40B4-BE49-F238E27FC236}">
                <a16:creationId xmlns:a16="http://schemas.microsoft.com/office/drawing/2014/main" id="{F3AB9511-76B9-B50F-33D0-E7D0218B0C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125" y="2187575"/>
            <a:ext cx="266541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ángulo 1">
            <a:extLst>
              <a:ext uri="{FF2B5EF4-FFF2-40B4-BE49-F238E27FC236}">
                <a16:creationId xmlns:a16="http://schemas.microsoft.com/office/drawing/2014/main" id="{C09A9DD6-B91F-F554-70FE-5EC51B2EC642}"/>
              </a:ext>
            </a:extLst>
          </p:cNvPr>
          <p:cNvSpPr>
            <a:spLocks noChangeArrowheads="1"/>
          </p:cNvSpPr>
          <p:nvPr/>
        </p:nvSpPr>
        <p:spPr bwMode="auto">
          <a:xfrm>
            <a:off x="3995738" y="2000250"/>
            <a:ext cx="64198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No se permite la realización de reuniones o actividades ajenas con la misión de la Biblioteca, como de carácter político o religiosas.</a:t>
            </a:r>
            <a:endParaRPr lang="es-CO" altLang="es-CO" sz="2000">
              <a:solidFill>
                <a:srgbClr val="0070C0"/>
              </a:solidFill>
              <a:latin typeface="Tahoma" panose="020B060403050404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988CBC35-CB69-8206-665B-705145CB23C0}"/>
              </a:ext>
            </a:extLst>
          </p:cNvPr>
          <p:cNvSpPr txBox="1"/>
          <p:nvPr/>
        </p:nvSpPr>
        <p:spPr>
          <a:xfrm>
            <a:off x="2247254" y="449816"/>
            <a:ext cx="7030485"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4820" name="Rectángulo 4">
            <a:extLst>
              <a:ext uri="{FF2B5EF4-FFF2-40B4-BE49-F238E27FC236}">
                <a16:creationId xmlns:a16="http://schemas.microsoft.com/office/drawing/2014/main" id="{568EC4AF-2157-B945-248B-BE7E03D3D857}"/>
              </a:ext>
            </a:extLst>
          </p:cNvPr>
          <p:cNvSpPr>
            <a:spLocks noChangeArrowheads="1"/>
          </p:cNvSpPr>
          <p:nvPr/>
        </p:nvSpPr>
        <p:spPr bwMode="auto">
          <a:xfrm>
            <a:off x="4008438" y="3429000"/>
            <a:ext cx="64039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Respetar, cuidar y mantener en buen estado el material bibliográfico y  documentos de propiedad de la biblioteca Cajamag, utilizándolos solo para los fines que le son propios.</a:t>
            </a:r>
            <a:endParaRPr lang="es-CO" altLang="es-CO" sz="2000">
              <a:solidFill>
                <a:srgbClr val="0070C0"/>
              </a:solidFill>
              <a:ea typeface="Calibri" panose="020F0502020204030204" pitchFamily="34" charset="0"/>
              <a:cs typeface="Times New Roman" panose="02020603050405020304" pitchFamily="18" charset="0"/>
            </a:endParaRPr>
          </a:p>
        </p:txBody>
      </p:sp>
      <p:sp>
        <p:nvSpPr>
          <p:cNvPr id="34821" name="Rectángulo 7">
            <a:extLst>
              <a:ext uri="{FF2B5EF4-FFF2-40B4-BE49-F238E27FC236}">
                <a16:creationId xmlns:a16="http://schemas.microsoft.com/office/drawing/2014/main" id="{8CB22F18-07F2-7BCD-62A8-0CB1155EA55A}"/>
              </a:ext>
            </a:extLst>
          </p:cNvPr>
          <p:cNvSpPr>
            <a:spLocks noChangeArrowheads="1"/>
          </p:cNvSpPr>
          <p:nvPr/>
        </p:nvSpPr>
        <p:spPr bwMode="auto">
          <a:xfrm>
            <a:off x="4008438" y="5210175"/>
            <a:ext cx="64039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Contribuir a mantener el orden y la limpieza de las instalaciones de la Biblioteca, colaborando de esta manera a la buena prestación de la misma.</a:t>
            </a:r>
            <a:endParaRPr lang="es-CO" altLang="es-CO" sz="2000">
              <a:solidFill>
                <a:srgbClr val="0070C0"/>
              </a:solidFill>
              <a:ea typeface="Calibri" panose="020F0502020204030204" pitchFamily="34" charset="0"/>
              <a:cs typeface="Times New Roman" panose="02020603050405020304" pitchFamily="18" charset="0"/>
            </a:endParaRPr>
          </a:p>
        </p:txBody>
      </p:sp>
      <p:pic>
        <p:nvPicPr>
          <p:cNvPr id="34822" name="Imagen 10">
            <a:extLst>
              <a:ext uri="{FF2B5EF4-FFF2-40B4-BE49-F238E27FC236}">
                <a16:creationId xmlns:a16="http://schemas.microsoft.com/office/drawing/2014/main" id="{EA6AECD3-30BD-1A55-E7D1-83CABBCAF3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263" y="1741488"/>
            <a:ext cx="307975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agen 11">
            <a:extLst>
              <a:ext uri="{FF2B5EF4-FFF2-40B4-BE49-F238E27FC236}">
                <a16:creationId xmlns:a16="http://schemas.microsoft.com/office/drawing/2014/main" id="{16097544-822D-08CA-1951-52A51AE839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4330700"/>
            <a:ext cx="284321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ángulo 1">
            <a:extLst>
              <a:ext uri="{FF2B5EF4-FFF2-40B4-BE49-F238E27FC236}">
                <a16:creationId xmlns:a16="http://schemas.microsoft.com/office/drawing/2014/main" id="{75611C24-C716-8E3D-8BF4-C8A5A1FE8E5C}"/>
              </a:ext>
            </a:extLst>
          </p:cNvPr>
          <p:cNvSpPr>
            <a:spLocks noChangeArrowheads="1"/>
          </p:cNvSpPr>
          <p:nvPr/>
        </p:nvSpPr>
        <p:spPr bwMode="auto">
          <a:xfrm>
            <a:off x="839788" y="4684713"/>
            <a:ext cx="96885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Respetar y  ofrecer buen trato a los usuarios y funcionarios de la biblioteca.</a:t>
            </a:r>
            <a:endParaRPr lang="es-CO" altLang="es-CO" sz="2000">
              <a:solidFill>
                <a:srgbClr val="0070C0"/>
              </a:solidFill>
              <a:ea typeface="Calibri" panose="020F0502020204030204" pitchFamily="34" charset="0"/>
              <a:cs typeface="Times New Roman" panose="02020603050405020304" pitchFamily="18" charset="0"/>
            </a:endParaRPr>
          </a:p>
        </p:txBody>
      </p:sp>
      <p:pic>
        <p:nvPicPr>
          <p:cNvPr id="35843" name="Picture 2" descr="Imagen relacionada">
            <a:extLst>
              <a:ext uri="{FF2B5EF4-FFF2-40B4-BE49-F238E27FC236}">
                <a16:creationId xmlns:a16="http://schemas.microsoft.com/office/drawing/2014/main" id="{7AD92C07-14C5-7A91-7A74-CB7EB3123C9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5400" y="1531938"/>
            <a:ext cx="3557588"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262501C5-8F76-9760-4BBF-C9316792FC61}"/>
              </a:ext>
            </a:extLst>
          </p:cNvPr>
          <p:cNvSpPr txBox="1"/>
          <p:nvPr/>
        </p:nvSpPr>
        <p:spPr>
          <a:xfrm>
            <a:off x="2088227" y="462273"/>
            <a:ext cx="7120312"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5845" name="Rectángulo 8">
            <a:extLst>
              <a:ext uri="{FF2B5EF4-FFF2-40B4-BE49-F238E27FC236}">
                <a16:creationId xmlns:a16="http://schemas.microsoft.com/office/drawing/2014/main" id="{0680F345-5CCC-AC79-9BFF-C7C7D3EAED23}"/>
              </a:ext>
            </a:extLst>
          </p:cNvPr>
          <p:cNvSpPr>
            <a:spLocks noChangeArrowheads="1"/>
          </p:cNvSpPr>
          <p:nvPr/>
        </p:nvSpPr>
        <p:spPr bwMode="auto">
          <a:xfrm>
            <a:off x="819150" y="5329238"/>
            <a:ext cx="9709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Se prohíbe el consumo de alimentos y bebidas dentro de la biblioteca. </a:t>
            </a:r>
            <a:endParaRPr lang="es-CO" altLang="es-CO" sz="2000">
              <a:solidFill>
                <a:srgbClr val="0070C0"/>
              </a:solidFill>
              <a:ea typeface="Calibri" panose="020F0502020204030204" pitchFamily="34" charset="0"/>
              <a:cs typeface="Times New Roman" panose="02020603050405020304" pitchFamily="18" charset="0"/>
            </a:endParaRPr>
          </a:p>
        </p:txBody>
      </p:sp>
      <p:sp>
        <p:nvSpPr>
          <p:cNvPr id="35846" name="Rectángulo 10">
            <a:extLst>
              <a:ext uri="{FF2B5EF4-FFF2-40B4-BE49-F238E27FC236}">
                <a16:creationId xmlns:a16="http://schemas.microsoft.com/office/drawing/2014/main" id="{AF118956-07E7-3EEE-EC36-1249B3F626E5}"/>
              </a:ext>
            </a:extLst>
          </p:cNvPr>
          <p:cNvSpPr>
            <a:spLocks noChangeArrowheads="1"/>
          </p:cNvSpPr>
          <p:nvPr/>
        </p:nvSpPr>
        <p:spPr bwMode="auto">
          <a:xfrm>
            <a:off x="819150" y="5973763"/>
            <a:ext cx="9658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Se prohíbe el ingreso a la sala en vestido de baño o vestido inadecuadamente.</a:t>
            </a:r>
            <a:endParaRPr lang="es-CO" altLang="es-CO" sz="2000">
              <a:solidFill>
                <a:srgbClr val="0070C0"/>
              </a:solidFill>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ángulo 1">
            <a:extLst>
              <a:ext uri="{FF2B5EF4-FFF2-40B4-BE49-F238E27FC236}">
                <a16:creationId xmlns:a16="http://schemas.microsoft.com/office/drawing/2014/main" id="{1CA60AD1-0869-2BD5-8D23-307574E22113}"/>
              </a:ext>
            </a:extLst>
          </p:cNvPr>
          <p:cNvSpPr>
            <a:spLocks noChangeArrowheads="1"/>
          </p:cNvSpPr>
          <p:nvPr/>
        </p:nvSpPr>
        <p:spPr bwMode="auto">
          <a:xfrm>
            <a:off x="1454150" y="5200650"/>
            <a:ext cx="85185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Evitar el ingreso de mascotas, a excepción de las personas con discapacidad visual, que los utilizan como guía.</a:t>
            </a:r>
            <a:endParaRPr lang="es-CO" altLang="es-CO" sz="1800">
              <a:solidFill>
                <a:srgbClr val="0070C0"/>
              </a:solidFill>
              <a:ea typeface="Calibri" panose="020F0502020204030204" pitchFamily="34" charset="0"/>
              <a:cs typeface="Times New Roman" panose="02020603050405020304" pitchFamily="18" charset="0"/>
            </a:endParaRPr>
          </a:p>
        </p:txBody>
      </p:sp>
      <p:pic>
        <p:nvPicPr>
          <p:cNvPr id="36867" name="Picture 2" descr="44 mejores imágenes de Cartel de Prohibido | Cartel, Carteles de ...">
            <a:extLst>
              <a:ext uri="{FF2B5EF4-FFF2-40B4-BE49-F238E27FC236}">
                <a16:creationId xmlns:a16="http://schemas.microsoft.com/office/drawing/2014/main" id="{25871437-9665-0347-FC2E-F0AB16F287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1975" y="1787525"/>
            <a:ext cx="2819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a:extLst>
              <a:ext uri="{FF2B5EF4-FFF2-40B4-BE49-F238E27FC236}">
                <a16:creationId xmlns:a16="http://schemas.microsoft.com/office/drawing/2014/main" id="{CE7B0CCE-42F2-FD24-65B5-223C05B410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782763"/>
            <a:ext cx="24907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94EADEBD-D2F3-A300-2A3C-B07EF51208FB}"/>
              </a:ext>
            </a:extLst>
          </p:cNvPr>
          <p:cNvSpPr txBox="1"/>
          <p:nvPr/>
        </p:nvSpPr>
        <p:spPr>
          <a:xfrm>
            <a:off x="2588217" y="503801"/>
            <a:ext cx="6591806"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93C286D-8B1F-8276-E7A8-94E50425B8E6}"/>
              </a:ext>
            </a:extLst>
          </p:cNvPr>
          <p:cNvSpPr/>
          <p:nvPr/>
        </p:nvSpPr>
        <p:spPr>
          <a:xfrm>
            <a:off x="1663485" y="472812"/>
            <a:ext cx="9247322"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Compromiso de la Biblioteca Cajamag</a:t>
            </a:r>
          </a:p>
        </p:txBody>
      </p:sp>
      <p:sp>
        <p:nvSpPr>
          <p:cNvPr id="7171" name="Rectángulo 4">
            <a:extLst>
              <a:ext uri="{FF2B5EF4-FFF2-40B4-BE49-F238E27FC236}">
                <a16:creationId xmlns:a16="http://schemas.microsoft.com/office/drawing/2014/main" id="{F97C24A7-4B9B-3639-D0C7-E161C3C07C00}"/>
              </a:ext>
            </a:extLst>
          </p:cNvPr>
          <p:cNvSpPr>
            <a:spLocks noChangeArrowheads="1"/>
          </p:cNvSpPr>
          <p:nvPr/>
        </p:nvSpPr>
        <p:spPr bwMode="auto">
          <a:xfrm>
            <a:off x="2428875" y="5419725"/>
            <a:ext cx="679767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 typeface="Calibri Light" panose="020F0302020204030204" pitchFamily="34" charset="0"/>
              <a:buAutoNum type="arabicPeriod"/>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 Ofrecer el acceso a la información de manera gratuita e informar a los usuarios sobre los requisitos a cumplir en la Biblioteca Cajamag.</a:t>
            </a:r>
            <a:endParaRPr lang="es-CO" altLang="es-CO" sz="1600">
              <a:solidFill>
                <a:srgbClr val="0070C0"/>
              </a:solidFill>
              <a:ea typeface="Calibri" panose="020F0502020204030204" pitchFamily="34" charset="0"/>
              <a:cs typeface="Times New Roman" panose="02020603050405020304" pitchFamily="18" charset="0"/>
            </a:endParaRPr>
          </a:p>
        </p:txBody>
      </p:sp>
      <p:pic>
        <p:nvPicPr>
          <p:cNvPr id="7172" name="Imagen 4">
            <a:extLst>
              <a:ext uri="{FF2B5EF4-FFF2-40B4-BE49-F238E27FC236}">
                <a16:creationId xmlns:a16="http://schemas.microsoft.com/office/drawing/2014/main" id="{F7DC6B19-7F47-DB67-2945-1B430302CC8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92613" y="2671763"/>
            <a:ext cx="308133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Bienvenido - Cajamag">
            <a:extLst>
              <a:ext uri="{FF2B5EF4-FFF2-40B4-BE49-F238E27FC236}">
                <a16:creationId xmlns:a16="http://schemas.microsoft.com/office/drawing/2014/main" id="{6BDF2DAC-0820-5093-302D-57A32EF5EC3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2475" y="1912938"/>
            <a:ext cx="21002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2B8488A-8ECA-2A19-30B3-EF24D22C25DA}"/>
              </a:ext>
            </a:extLst>
          </p:cNvPr>
          <p:cNvSpPr txBox="1"/>
          <p:nvPr/>
        </p:nvSpPr>
        <p:spPr>
          <a:xfrm>
            <a:off x="2789695" y="598433"/>
            <a:ext cx="6075336"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7891" name="Rectángulo 2">
            <a:extLst>
              <a:ext uri="{FF2B5EF4-FFF2-40B4-BE49-F238E27FC236}">
                <a16:creationId xmlns:a16="http://schemas.microsoft.com/office/drawing/2014/main" id="{6C743B29-9275-E2C5-18AA-6C74CBAE7CD7}"/>
              </a:ext>
            </a:extLst>
          </p:cNvPr>
          <p:cNvSpPr>
            <a:spLocks noChangeArrowheads="1"/>
          </p:cNvSpPr>
          <p:nvPr/>
        </p:nvSpPr>
        <p:spPr bwMode="auto">
          <a:xfrm>
            <a:off x="741363" y="1998663"/>
            <a:ext cx="64325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No ingresar armas cortopunzantes, armas de fuego o elementos que pongan en peligro su propia vida y la de las personas que están en la biblioteca.</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37892" name="Rectángulo 3">
            <a:extLst>
              <a:ext uri="{FF2B5EF4-FFF2-40B4-BE49-F238E27FC236}">
                <a16:creationId xmlns:a16="http://schemas.microsoft.com/office/drawing/2014/main" id="{3BA68ADB-C60B-A1AB-6AA6-0135E7FC9B53}"/>
              </a:ext>
            </a:extLst>
          </p:cNvPr>
          <p:cNvSpPr>
            <a:spLocks noChangeArrowheads="1"/>
          </p:cNvSpPr>
          <p:nvPr/>
        </p:nvSpPr>
        <p:spPr bwMode="auto">
          <a:xfrm>
            <a:off x="741363" y="3386138"/>
            <a:ext cx="64325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Hacer buen uso de todos los recursos (mobiliario, material bibliográfico o audiovisual, computadores, acceso a redes, programas de computador, entre otros) durante el disfrute de los servicios.</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37893" name="Rectángulo 6">
            <a:extLst>
              <a:ext uri="{FF2B5EF4-FFF2-40B4-BE49-F238E27FC236}">
                <a16:creationId xmlns:a16="http://schemas.microsoft.com/office/drawing/2014/main" id="{DC014363-D97E-8CAF-5168-156D8D879087}"/>
              </a:ext>
            </a:extLst>
          </p:cNvPr>
          <p:cNvSpPr>
            <a:spLocks noChangeArrowheads="1"/>
          </p:cNvSpPr>
          <p:nvPr/>
        </p:nvSpPr>
        <p:spPr bwMode="auto">
          <a:xfrm>
            <a:off x="741363" y="5014913"/>
            <a:ext cx="64325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Adquirir su carné de lector para acceder al préstamo externo, para tal fin debe presentar además el documento de identidad.</a:t>
            </a:r>
            <a:endParaRPr lang="es-CO" altLang="es-CO" sz="1800">
              <a:solidFill>
                <a:srgbClr val="0070C0"/>
              </a:solidFill>
              <a:ea typeface="Calibri" panose="020F0502020204030204" pitchFamily="34" charset="0"/>
              <a:cs typeface="Times New Roman" panose="02020603050405020304" pitchFamily="18" charset="0"/>
            </a:endParaRPr>
          </a:p>
        </p:txBody>
      </p:sp>
      <p:pic>
        <p:nvPicPr>
          <p:cNvPr id="37894" name="Imagen 7">
            <a:extLst>
              <a:ext uri="{FF2B5EF4-FFF2-40B4-BE49-F238E27FC236}">
                <a16:creationId xmlns:a16="http://schemas.microsoft.com/office/drawing/2014/main" id="{1E868149-ECF7-01D7-2452-D698DC280E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94600" y="3175000"/>
            <a:ext cx="27955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ángulo 1">
            <a:extLst>
              <a:ext uri="{FF2B5EF4-FFF2-40B4-BE49-F238E27FC236}">
                <a16:creationId xmlns:a16="http://schemas.microsoft.com/office/drawing/2014/main" id="{381B9CFC-1580-DD4E-AE23-1A31D3A621E4}"/>
              </a:ext>
            </a:extLst>
          </p:cNvPr>
          <p:cNvSpPr>
            <a:spLocks noChangeArrowheads="1"/>
          </p:cNvSpPr>
          <p:nvPr/>
        </p:nvSpPr>
        <p:spPr bwMode="auto">
          <a:xfrm>
            <a:off x="3960813" y="1817688"/>
            <a:ext cx="63912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Devolver los recursos que le hayan sido entregados en calidad de préstamo de acuerdo con los tiempos establecidos en el ítem Derechos.</a:t>
            </a:r>
            <a:endParaRPr lang="es-CO" altLang="es-CO" sz="2000">
              <a:solidFill>
                <a:srgbClr val="0070C0"/>
              </a:solidFill>
              <a:latin typeface="Tahoma" panose="020B0604030504040204" pitchFamily="34" charset="0"/>
              <a:cs typeface="Times New Roman" panose="02020603050405020304" pitchFamily="18" charset="0"/>
            </a:endParaRPr>
          </a:p>
        </p:txBody>
      </p:sp>
      <p:pic>
        <p:nvPicPr>
          <p:cNvPr id="38915" name="Picture 4">
            <a:extLst>
              <a:ext uri="{FF2B5EF4-FFF2-40B4-BE49-F238E27FC236}">
                <a16:creationId xmlns:a16="http://schemas.microsoft.com/office/drawing/2014/main" id="{DE667C65-5FAE-B42B-B6A0-727985D9C4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2693" y="2375277"/>
            <a:ext cx="29797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94E203DF-E2B3-8D46-6B44-8428B9194260}"/>
              </a:ext>
            </a:extLst>
          </p:cNvPr>
          <p:cNvSpPr txBox="1"/>
          <p:nvPr/>
        </p:nvSpPr>
        <p:spPr>
          <a:xfrm>
            <a:off x="2293749" y="459911"/>
            <a:ext cx="7002651"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8917" name="Rectángulo 3">
            <a:extLst>
              <a:ext uri="{FF2B5EF4-FFF2-40B4-BE49-F238E27FC236}">
                <a16:creationId xmlns:a16="http://schemas.microsoft.com/office/drawing/2014/main" id="{39B8A203-5B4E-1650-829F-CCD2E5676492}"/>
              </a:ext>
            </a:extLst>
          </p:cNvPr>
          <p:cNvSpPr>
            <a:spLocks noChangeArrowheads="1"/>
          </p:cNvSpPr>
          <p:nvPr/>
        </p:nvSpPr>
        <p:spPr bwMode="auto">
          <a:xfrm>
            <a:off x="3960813" y="3035300"/>
            <a:ext cx="63912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dirty="0">
                <a:solidFill>
                  <a:srgbClr val="0070C0"/>
                </a:solidFill>
                <a:latin typeface="Tahoma" panose="020B0604030504040204" pitchFamily="34" charset="0"/>
                <a:cs typeface="Times New Roman" panose="02020603050405020304" pitchFamily="18" charset="0"/>
              </a:rPr>
              <a:t>Notificar a los funcionarios de la biblioteca las situaciones irregulares, daño en los libros o las instalaciones.</a:t>
            </a:r>
            <a:endParaRPr lang="es-CO" altLang="es-CO" sz="1800" dirty="0">
              <a:solidFill>
                <a:srgbClr val="0070C0"/>
              </a:solidFill>
              <a:ea typeface="Calibri" panose="020F0502020204030204" pitchFamily="34" charset="0"/>
              <a:cs typeface="Times New Roman" panose="02020603050405020304" pitchFamily="18" charset="0"/>
            </a:endParaRPr>
          </a:p>
        </p:txBody>
      </p:sp>
      <p:sp>
        <p:nvSpPr>
          <p:cNvPr id="38918" name="Rectángulo 4">
            <a:extLst>
              <a:ext uri="{FF2B5EF4-FFF2-40B4-BE49-F238E27FC236}">
                <a16:creationId xmlns:a16="http://schemas.microsoft.com/office/drawing/2014/main" id="{48F2BAED-0400-09E5-879F-2050CC110F43}"/>
              </a:ext>
            </a:extLst>
          </p:cNvPr>
          <p:cNvSpPr>
            <a:spLocks noChangeArrowheads="1"/>
          </p:cNvSpPr>
          <p:nvPr/>
        </p:nvSpPr>
        <p:spPr bwMode="auto">
          <a:xfrm>
            <a:off x="3960813" y="4264025"/>
            <a:ext cx="63912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Verificar el estado de los libros en calidad de préstamos externos antes de salir de las instalaciones de la biblioteca.</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38919" name="Rectángulo 11">
            <a:extLst>
              <a:ext uri="{FF2B5EF4-FFF2-40B4-BE49-F238E27FC236}">
                <a16:creationId xmlns:a16="http://schemas.microsoft.com/office/drawing/2014/main" id="{244A3DC8-E15F-D58B-2E28-68B968EF5AF5}"/>
              </a:ext>
            </a:extLst>
          </p:cNvPr>
          <p:cNvSpPr>
            <a:spLocks noChangeArrowheads="1"/>
          </p:cNvSpPr>
          <p:nvPr/>
        </p:nvSpPr>
        <p:spPr bwMode="auto">
          <a:xfrm>
            <a:off x="3960813" y="5441950"/>
            <a:ext cx="63912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cs typeface="Times New Roman" panose="02020603050405020304" pitchFamily="18" charset="0"/>
              </a:rPr>
              <a:t>Acceder a un (1) computador que la </a:t>
            </a:r>
            <a:r>
              <a:rPr lang="es-CO"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biblioteca asignó para uso exclusivo del catálogo web.</a:t>
            </a:r>
            <a:endParaRPr lang="es-CO" altLang="es-CO" sz="1800">
              <a:solidFill>
                <a:srgbClr val="0070C0"/>
              </a:solidFill>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ángulo 1">
            <a:extLst>
              <a:ext uri="{FF2B5EF4-FFF2-40B4-BE49-F238E27FC236}">
                <a16:creationId xmlns:a16="http://schemas.microsoft.com/office/drawing/2014/main" id="{73C128BA-6AD2-2E1B-AB52-FF23F59A65DE}"/>
              </a:ext>
            </a:extLst>
          </p:cNvPr>
          <p:cNvSpPr>
            <a:spLocks noChangeArrowheads="1"/>
          </p:cNvSpPr>
          <p:nvPr/>
        </p:nvSpPr>
        <p:spPr bwMode="auto">
          <a:xfrm>
            <a:off x="3878263" y="1912938"/>
            <a:ext cx="6365875"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1800" dirty="0">
                <a:solidFill>
                  <a:srgbClr val="0070C0"/>
                </a:solidFill>
                <a:latin typeface="Tahoma" panose="020B0604030504040204" pitchFamily="34" charset="0"/>
                <a:cs typeface="Times New Roman" panose="02020603050405020304" pitchFamily="18" charset="0"/>
              </a:rPr>
              <a:t>Responder por todo daño, perdida o demora, en la devolución de los recursos propiedad de </a:t>
            </a:r>
            <a:r>
              <a:rPr lang="es-ES" altLang="es-CO" sz="1800" dirty="0" err="1">
                <a:solidFill>
                  <a:srgbClr val="0070C0"/>
                </a:solidFill>
                <a:latin typeface="Tahoma" panose="020B0604030504040204" pitchFamily="34" charset="0"/>
                <a:cs typeface="Times New Roman" panose="02020603050405020304" pitchFamily="18" charset="0"/>
              </a:rPr>
              <a:t>Cajamag</a:t>
            </a:r>
            <a:r>
              <a:rPr lang="es-ES" altLang="es-CO" sz="1800" dirty="0">
                <a:solidFill>
                  <a:srgbClr val="0070C0"/>
                </a:solidFill>
                <a:latin typeface="Tahoma" panose="020B0604030504040204" pitchFamily="34" charset="0"/>
                <a:cs typeface="Times New Roman" panose="02020603050405020304" pitchFamily="18" charset="0"/>
              </a:rPr>
              <a:t>, entregados en calidad de préstamo, de acuerdo con los lineamientos establecidos en el ítem de Condiciones y Restricciones de la Promesa del Servicio de Biblioteca. </a:t>
            </a:r>
            <a:r>
              <a:rPr lang="es-ES" altLang="es-CO" sz="1800" b="1" i="1" dirty="0">
                <a:solidFill>
                  <a:srgbClr val="0070C0"/>
                </a:solidFill>
                <a:latin typeface="Tahoma" panose="020B0604030504040204" pitchFamily="34" charset="0"/>
                <a:cs typeface="Times New Roman" panose="02020603050405020304" pitchFamily="18" charset="0"/>
              </a:rPr>
              <a:t>Ver Promesa del Servicio de Biblioteca</a:t>
            </a:r>
            <a:endParaRPr lang="es-CO" altLang="es-CO" sz="1600" dirty="0">
              <a:solidFill>
                <a:srgbClr val="0070C0"/>
              </a:solidFill>
              <a:ea typeface="Calibri" panose="020F0502020204030204" pitchFamily="34" charset="0"/>
              <a:cs typeface="Times New Roman" panose="02020603050405020304" pitchFamily="18" charset="0"/>
            </a:endParaRPr>
          </a:p>
        </p:txBody>
      </p:sp>
      <p:sp>
        <p:nvSpPr>
          <p:cNvPr id="39939" name="AutoShape 2" descr="Reglamento de la BIBLIOTECA ESCOLAR – Imagenes Educativas">
            <a:extLst>
              <a:ext uri="{FF2B5EF4-FFF2-40B4-BE49-F238E27FC236}">
                <a16:creationId xmlns:a16="http://schemas.microsoft.com/office/drawing/2014/main" id="{1987E2A6-14E4-10B5-56D2-DE7CEE2D3C4B}"/>
              </a:ext>
            </a:extLst>
          </p:cNvPr>
          <p:cNvSpPr>
            <a:spLocks noChangeAspect="1" noChangeArrowheads="1"/>
          </p:cNvSpPr>
          <p:nvPr/>
        </p:nvSpPr>
        <p:spPr bwMode="auto">
          <a:xfrm>
            <a:off x="5081588" y="1204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CO" altLang="es-CO" sz="1800"/>
          </a:p>
        </p:txBody>
      </p:sp>
      <p:sp>
        <p:nvSpPr>
          <p:cNvPr id="7" name="CuadroTexto 6">
            <a:extLst>
              <a:ext uri="{FF2B5EF4-FFF2-40B4-BE49-F238E27FC236}">
                <a16:creationId xmlns:a16="http://schemas.microsoft.com/office/drawing/2014/main" id="{825FAB31-43B1-B9B9-9E9A-E4635C394478}"/>
              </a:ext>
            </a:extLst>
          </p:cNvPr>
          <p:cNvSpPr txBox="1"/>
          <p:nvPr/>
        </p:nvSpPr>
        <p:spPr>
          <a:xfrm>
            <a:off x="1999281" y="555871"/>
            <a:ext cx="7620642"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9941" name="Rectángulo 5">
            <a:extLst>
              <a:ext uri="{FF2B5EF4-FFF2-40B4-BE49-F238E27FC236}">
                <a16:creationId xmlns:a16="http://schemas.microsoft.com/office/drawing/2014/main" id="{70706055-E46E-DC70-CB8F-070335522AAC}"/>
              </a:ext>
            </a:extLst>
          </p:cNvPr>
          <p:cNvSpPr>
            <a:spLocks noChangeArrowheads="1"/>
          </p:cNvSpPr>
          <p:nvPr/>
        </p:nvSpPr>
        <p:spPr bwMode="auto">
          <a:xfrm>
            <a:off x="3878263" y="4124325"/>
            <a:ext cx="6365875" cy="2300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1800">
                <a:solidFill>
                  <a:srgbClr val="0070C0"/>
                </a:solidFill>
                <a:latin typeface="Tahoma" panose="020B0604030504040204" pitchFamily="34" charset="0"/>
                <a:cs typeface="Times New Roman" panose="02020603050405020304" pitchFamily="18" charset="0"/>
              </a:rPr>
              <a:t>Un usuario podrá realizar la renovación de un mismo libro hasta 3 veces, toda vez que lo comunique a la biblioteca Cajamag presencialmente, correo corporativo biblioteca@cajamag.com.co o vía telefónica, sin embargo, Cajamag se reserva el derecho de renovación cuando no exista disponibilidad del mismo texto en la biblioteca.</a:t>
            </a:r>
            <a:endParaRPr lang="es-CO" altLang="es-CO" sz="1600">
              <a:solidFill>
                <a:srgbClr val="0070C0"/>
              </a:solidFill>
              <a:ea typeface="Calibri" panose="020F0502020204030204" pitchFamily="34" charset="0"/>
              <a:cs typeface="Times New Roman" panose="02020603050405020304" pitchFamily="18" charset="0"/>
            </a:endParaRPr>
          </a:p>
        </p:txBody>
      </p:sp>
      <p:pic>
        <p:nvPicPr>
          <p:cNvPr id="39942" name="Imagen 8">
            <a:extLst>
              <a:ext uri="{FF2B5EF4-FFF2-40B4-BE49-F238E27FC236}">
                <a16:creationId xmlns:a16="http://schemas.microsoft.com/office/drawing/2014/main" id="{6229B2CC-B347-790B-8417-868FEDAEB0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 y="2062163"/>
            <a:ext cx="3382963"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ángulo 1">
            <a:extLst>
              <a:ext uri="{FF2B5EF4-FFF2-40B4-BE49-F238E27FC236}">
                <a16:creationId xmlns:a16="http://schemas.microsoft.com/office/drawing/2014/main" id="{F64CA812-B87B-2746-68AD-945344C7D1E6}"/>
              </a:ext>
            </a:extLst>
          </p:cNvPr>
          <p:cNvSpPr>
            <a:spLocks noChangeArrowheads="1"/>
          </p:cNvSpPr>
          <p:nvPr/>
        </p:nvSpPr>
        <p:spPr bwMode="auto">
          <a:xfrm>
            <a:off x="3827463" y="1765300"/>
            <a:ext cx="65722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Abstenerse de instalar, utilizar, almacenar, transmitir, copiar o intercambiar software o cualquier otro material digital utilizando dispositivos de su propiedad o de Cajamag, vulnerando los derechos de propiedad intelectual.</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40963" name="AutoShape 2" descr="Consejos básicos de seguridad informática para profesionales">
            <a:extLst>
              <a:ext uri="{FF2B5EF4-FFF2-40B4-BE49-F238E27FC236}">
                <a16:creationId xmlns:a16="http://schemas.microsoft.com/office/drawing/2014/main" id="{06155EEC-4B6F-C576-2651-F2609F70F3C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CO" altLang="es-CO" sz="1800"/>
          </a:p>
        </p:txBody>
      </p:sp>
      <p:pic>
        <p:nvPicPr>
          <p:cNvPr id="40964" name="Picture 4" descr="Consejos básicos de seguridad informática para profesionales">
            <a:extLst>
              <a:ext uri="{FF2B5EF4-FFF2-40B4-BE49-F238E27FC236}">
                <a16:creationId xmlns:a16="http://schemas.microsoft.com/office/drawing/2014/main" id="{AC6CE627-EB36-45B9-9080-6FCBDB436D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250" y="1428750"/>
            <a:ext cx="28924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EBC0036F-55A1-1F5F-C8F4-A2B267DA6127}"/>
              </a:ext>
            </a:extLst>
          </p:cNvPr>
          <p:cNvSpPr txBox="1"/>
          <p:nvPr/>
        </p:nvSpPr>
        <p:spPr>
          <a:xfrm>
            <a:off x="4892842" y="502117"/>
            <a:ext cx="4572000" cy="523220"/>
          </a:xfrm>
          <a:prstGeom prst="rect">
            <a:avLst/>
          </a:prstGeom>
          <a:noFill/>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40966" name="Rectángulo 4">
            <a:extLst>
              <a:ext uri="{FF2B5EF4-FFF2-40B4-BE49-F238E27FC236}">
                <a16:creationId xmlns:a16="http://schemas.microsoft.com/office/drawing/2014/main" id="{6C380F17-3231-13B2-971B-73A0C89337BE}"/>
              </a:ext>
            </a:extLst>
          </p:cNvPr>
          <p:cNvSpPr>
            <a:spLocks noChangeArrowheads="1"/>
          </p:cNvSpPr>
          <p:nvPr/>
        </p:nvSpPr>
        <p:spPr bwMode="auto">
          <a:xfrm>
            <a:off x="3827463" y="3810000"/>
            <a:ext cx="65722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ES" altLang="es-CO" sz="2000">
                <a:solidFill>
                  <a:srgbClr val="0070C0"/>
                </a:solidFill>
                <a:latin typeface="Tahoma" panose="020B0604030504040204" pitchFamily="34" charset="0"/>
                <a:cs typeface="Times New Roman" panose="02020603050405020304" pitchFamily="18" charset="0"/>
              </a:rPr>
              <a:t>Almacenar preferiblemente sus archivos en dispositivos de almacenamiento externos propios. Cajamag no se responsabiliza por archivos que el usuario guarde en los equipos utilizados para la prestación de los servicios, debido a que estos son de uso público y objeto de limpieza y mantenimiento permanentes.</a:t>
            </a:r>
            <a:endParaRPr lang="es-CO" altLang="es-CO" sz="1800">
              <a:solidFill>
                <a:srgbClr val="0070C0"/>
              </a:solidFill>
              <a:ea typeface="Calibri" panose="020F0502020204030204" pitchFamily="34" charset="0"/>
              <a:cs typeface="Times New Roman" panose="02020603050405020304" pitchFamily="18" charset="0"/>
            </a:endParaRPr>
          </a:p>
        </p:txBody>
      </p:sp>
      <p:pic>
        <p:nvPicPr>
          <p:cNvPr id="40967" name="Imagen 8">
            <a:extLst>
              <a:ext uri="{FF2B5EF4-FFF2-40B4-BE49-F238E27FC236}">
                <a16:creationId xmlns:a16="http://schemas.microsoft.com/office/drawing/2014/main" id="{2B653CD7-3F23-7643-57C5-7DA3F1E9B7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0575" y="4160838"/>
            <a:ext cx="27051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ángulo 1">
            <a:extLst>
              <a:ext uri="{FF2B5EF4-FFF2-40B4-BE49-F238E27FC236}">
                <a16:creationId xmlns:a16="http://schemas.microsoft.com/office/drawing/2014/main" id="{4130CAE2-5031-40A9-049E-5D47E06B0F0E}"/>
              </a:ext>
            </a:extLst>
          </p:cNvPr>
          <p:cNvSpPr>
            <a:spLocks noChangeArrowheads="1"/>
          </p:cNvSpPr>
          <p:nvPr/>
        </p:nvSpPr>
        <p:spPr bwMode="auto">
          <a:xfrm>
            <a:off x="4205288" y="1695450"/>
            <a:ext cx="63182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Es responsabilidad del usuario estar a paz y salvo con la Biblioteca para no tener limitantes de acceso al servicio.</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93991901-A811-AA69-A3D4-C166BD828F06}"/>
              </a:ext>
            </a:extLst>
          </p:cNvPr>
          <p:cNvSpPr txBox="1"/>
          <p:nvPr/>
        </p:nvSpPr>
        <p:spPr>
          <a:xfrm>
            <a:off x="2031844" y="502117"/>
            <a:ext cx="7432998"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41988" name="CuadroTexto 10">
            <a:extLst>
              <a:ext uri="{FF2B5EF4-FFF2-40B4-BE49-F238E27FC236}">
                <a16:creationId xmlns:a16="http://schemas.microsoft.com/office/drawing/2014/main" id="{A59E4BBE-1C96-00F4-5528-980CBC20C1EB}"/>
              </a:ext>
            </a:extLst>
          </p:cNvPr>
          <p:cNvSpPr txBox="1">
            <a:spLocks noChangeArrowheads="1"/>
          </p:cNvSpPr>
          <p:nvPr/>
        </p:nvSpPr>
        <p:spPr bwMode="auto">
          <a:xfrm>
            <a:off x="4205288" y="2997200"/>
            <a:ext cx="63182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En caso de pérdida del carné el usuario debe reportarlo inmediatamente a la biblioteca Cajamag, para su renovación debe cancelar el valor vigente del mismo, en la cuenta correspondiente y reclamar su carné.</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41989" name="Rectángulo 14">
            <a:extLst>
              <a:ext uri="{FF2B5EF4-FFF2-40B4-BE49-F238E27FC236}">
                <a16:creationId xmlns:a16="http://schemas.microsoft.com/office/drawing/2014/main" id="{FCD41D37-D330-CCAF-FD66-EAA2250F00B0}"/>
              </a:ext>
            </a:extLst>
          </p:cNvPr>
          <p:cNvSpPr>
            <a:spLocks noChangeArrowheads="1"/>
          </p:cNvSpPr>
          <p:nvPr/>
        </p:nvSpPr>
        <p:spPr bwMode="auto">
          <a:xfrm>
            <a:off x="4205288" y="5005388"/>
            <a:ext cx="63182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cs typeface="Times New Roman" panose="02020603050405020304" pitchFamily="18" charset="0"/>
              </a:rPr>
              <a:t>Es deber del usuario diligenciar el formulario “Estadísticas de uso Biblioteca Cajamag”  en donde se evidencian las consultas realizadas en la biblioteca. </a:t>
            </a:r>
          </a:p>
        </p:txBody>
      </p:sp>
      <p:grpSp>
        <p:nvGrpSpPr>
          <p:cNvPr id="41990" name="Grupo 19">
            <a:extLst>
              <a:ext uri="{FF2B5EF4-FFF2-40B4-BE49-F238E27FC236}">
                <a16:creationId xmlns:a16="http://schemas.microsoft.com/office/drawing/2014/main" id="{32452111-6815-28F7-2B8C-65217DAD8F5E}"/>
              </a:ext>
            </a:extLst>
          </p:cNvPr>
          <p:cNvGrpSpPr>
            <a:grpSpLocks/>
          </p:cNvGrpSpPr>
          <p:nvPr/>
        </p:nvGrpSpPr>
        <p:grpSpPr bwMode="auto">
          <a:xfrm>
            <a:off x="898525" y="2508250"/>
            <a:ext cx="3017838" cy="2497138"/>
            <a:chOff x="3055535" y="4654810"/>
            <a:chExt cx="1695450" cy="1533525"/>
          </a:xfrm>
        </p:grpSpPr>
        <p:pic>
          <p:nvPicPr>
            <p:cNvPr id="41991" name="Imagen 16">
              <a:extLst>
                <a:ext uri="{FF2B5EF4-FFF2-40B4-BE49-F238E27FC236}">
                  <a16:creationId xmlns:a16="http://schemas.microsoft.com/office/drawing/2014/main" id="{08B12F8B-3477-0E68-F494-668F2B9F086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5535" y="4654810"/>
              <a:ext cx="16954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Imagen 18">
              <a:extLst>
                <a:ext uri="{FF2B5EF4-FFF2-40B4-BE49-F238E27FC236}">
                  <a16:creationId xmlns:a16="http://schemas.microsoft.com/office/drawing/2014/main" id="{229E1AB2-7A8A-76FA-D305-2B52B97073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157171">
              <a:off x="3931637" y="5152534"/>
              <a:ext cx="727021" cy="45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ángulo 1">
            <a:extLst>
              <a:ext uri="{FF2B5EF4-FFF2-40B4-BE49-F238E27FC236}">
                <a16:creationId xmlns:a16="http://schemas.microsoft.com/office/drawing/2014/main" id="{1B25FEF0-5F3B-9ECC-7A39-00518C4C660C}"/>
              </a:ext>
            </a:extLst>
          </p:cNvPr>
          <p:cNvSpPr>
            <a:spLocks noChangeArrowheads="1"/>
          </p:cNvSpPr>
          <p:nvPr/>
        </p:nvSpPr>
        <p:spPr bwMode="auto">
          <a:xfrm>
            <a:off x="1203325" y="4273550"/>
            <a:ext cx="89058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15000"/>
              </a:lnSpc>
              <a:spcBef>
                <a:spcPct val="0"/>
              </a:spcBef>
              <a:buFont typeface="Symbol" pitchFamily="2" charset="2"/>
              <a:buChar char=""/>
            </a:pPr>
            <a:r>
              <a:rPr lang="es-CO" altLang="es-CO" sz="2000">
                <a:solidFill>
                  <a:srgbClr val="0070C0"/>
                </a:solidFill>
                <a:latin typeface="Tahoma" panose="020B0604030504040204" pitchFamily="34" charset="0"/>
                <a:ea typeface="Calibri" panose="020F0502020204030204" pitchFamily="34" charset="0"/>
                <a:cs typeface="Times New Roman" panose="02020603050405020304" pitchFamily="18" charset="0"/>
              </a:rPr>
              <a:t>Es deber del usuario dejar los textos consultados sobre la mesa utilizada o el carro transportador de libros. </a:t>
            </a:r>
            <a:endParaRPr lang="es-CO" altLang="es-CO" sz="1800">
              <a:solidFill>
                <a:srgbClr val="0070C0"/>
              </a:solidFill>
              <a:ea typeface="Calibri" panose="020F0502020204030204" pitchFamily="34" charset="0"/>
              <a:cs typeface="Times New Roman" panose="02020603050405020304" pitchFamily="18" charset="0"/>
            </a:endParaRPr>
          </a:p>
        </p:txBody>
      </p:sp>
      <p:sp>
        <p:nvSpPr>
          <p:cNvPr id="43011" name="AutoShape 2" descr="Carro transportador de libros 2 entrepaños doble">
            <a:extLst>
              <a:ext uri="{FF2B5EF4-FFF2-40B4-BE49-F238E27FC236}">
                <a16:creationId xmlns:a16="http://schemas.microsoft.com/office/drawing/2014/main" id="{95B0FB5D-F7FC-B1E0-B459-6C5A812DD031}"/>
              </a:ext>
            </a:extLst>
          </p:cNvPr>
          <p:cNvSpPr>
            <a:spLocks noChangeAspect="1" noChangeArrowheads="1"/>
          </p:cNvSpPr>
          <p:nvPr/>
        </p:nvSpPr>
        <p:spPr bwMode="auto">
          <a:xfrm>
            <a:off x="6446838" y="2044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CO" altLang="es-CO" sz="1800"/>
          </a:p>
        </p:txBody>
      </p:sp>
      <p:pic>
        <p:nvPicPr>
          <p:cNvPr id="43012" name="Imagen 4">
            <a:extLst>
              <a:ext uri="{FF2B5EF4-FFF2-40B4-BE49-F238E27FC236}">
                <a16:creationId xmlns:a16="http://schemas.microsoft.com/office/drawing/2014/main" id="{76A5BEBA-B5AB-34F1-6BC2-45FBE8B55F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13038" y="1943100"/>
            <a:ext cx="2611437"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agen 6">
            <a:extLst>
              <a:ext uri="{FF2B5EF4-FFF2-40B4-BE49-F238E27FC236}">
                <a16:creationId xmlns:a16="http://schemas.microsoft.com/office/drawing/2014/main" id="{636AFDFB-E9E4-19CA-4C14-3E0B29565A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1835150"/>
            <a:ext cx="24955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D242DD14-1E40-9C4C-1051-D88224402AD4}"/>
              </a:ext>
            </a:extLst>
          </p:cNvPr>
          <p:cNvSpPr txBox="1"/>
          <p:nvPr/>
        </p:nvSpPr>
        <p:spPr>
          <a:xfrm>
            <a:off x="2712785" y="576455"/>
            <a:ext cx="6460785" cy="707886"/>
          </a:xfrm>
          <a:prstGeom prst="rect">
            <a:avLst/>
          </a:prstGeom>
          <a:noFill/>
        </p:spPr>
        <p:txBody>
          <a:bodyPr>
            <a:spAutoFit/>
          </a:bodyPr>
          <a:lstStyle/>
          <a:p>
            <a:pPr algn="ctr" eaLnBrk="1" fontAlgn="auto" hangingPunct="1">
              <a:spcBef>
                <a:spcPts val="0"/>
              </a:spcBef>
              <a:spcAft>
                <a:spcPts val="0"/>
              </a:spcAft>
              <a:defRPr/>
            </a:pP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DEBERES DE LOS USUARIOS</a:t>
            </a:r>
          </a:p>
        </p:txBody>
      </p:sp>
      <p:sp>
        <p:nvSpPr>
          <p:cNvPr id="39943" name="CuadroTexto 5">
            <a:extLst>
              <a:ext uri="{FF2B5EF4-FFF2-40B4-BE49-F238E27FC236}">
                <a16:creationId xmlns:a16="http://schemas.microsoft.com/office/drawing/2014/main" id="{9978287C-F2A5-126F-56CC-A870BD600388}"/>
              </a:ext>
            </a:extLst>
          </p:cNvPr>
          <p:cNvSpPr txBox="1">
            <a:spLocks noChangeArrowheads="1"/>
          </p:cNvSpPr>
          <p:nvPr/>
        </p:nvSpPr>
        <p:spPr bwMode="auto">
          <a:xfrm>
            <a:off x="1203325" y="5162550"/>
            <a:ext cx="9007475" cy="1119188"/>
          </a:xfrm>
          <a:prstGeom prst="rect">
            <a:avLst/>
          </a:prstGeom>
          <a:noFill/>
          <a:ln>
            <a:noFill/>
          </a:ln>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fontAlgn="auto" hangingPunct="1">
              <a:lnSpc>
                <a:spcPct val="115000"/>
              </a:lnSpc>
              <a:spcBef>
                <a:spcPts val="0"/>
              </a:spcBef>
              <a:spcAft>
                <a:spcPts val="1000"/>
              </a:spcAft>
              <a:buFont typeface="Symbol" panose="05050102010706020507" pitchFamily="18" charset="2"/>
              <a:buChar char=""/>
              <a:defRPr/>
            </a:pPr>
            <a:r>
              <a:rPr lang="es-CO" altLang="es-CO" sz="2000" dirty="0">
                <a:solidFill>
                  <a:srgbClr val="0070C0"/>
                </a:solidFill>
                <a:latin typeface="Tahoma" panose="020B0604030504040204" pitchFamily="34" charset="0"/>
                <a:cs typeface="Times New Roman" panose="02020603050405020304" pitchFamily="18" charset="0"/>
              </a:rPr>
              <a:t>Realizar de manera respetuosa consultas virtuales, a través del correo corporativo: </a:t>
            </a:r>
            <a:r>
              <a:rPr lang="es-CO" altLang="es-CO" sz="2000" dirty="0">
                <a:solidFill>
                  <a:srgbClr val="0070C0"/>
                </a:solidFill>
                <a:latin typeface="Tahoma" panose="020B0604030504040204" pitchFamily="34" charset="0"/>
                <a:cs typeface="Times New Roman" panose="02020603050405020304" pitchFamily="18" charset="0"/>
                <a:hlinkClick r:id="rId4"/>
              </a:rPr>
              <a:t>biblioteca@cajamag.com.co</a:t>
            </a:r>
            <a:r>
              <a:rPr lang="es-CO" altLang="es-CO" sz="2000" dirty="0">
                <a:solidFill>
                  <a:srgbClr val="0070C0"/>
                </a:solidFill>
                <a:latin typeface="Tahoma" panose="020B0604030504040204" pitchFamily="34" charset="0"/>
                <a:cs typeface="Times New Roman" panose="02020603050405020304" pitchFamily="18" charset="0"/>
              </a:rPr>
              <a:t> y/o al número de WhatsApp Corporativo de la Biblioteca </a:t>
            </a:r>
            <a:r>
              <a:rPr lang="es-ES_tradnl" altLang="es-CO" sz="2000" dirty="0">
                <a:solidFill>
                  <a:srgbClr val="0070C0"/>
                </a:solidFill>
                <a:latin typeface="Tahoma" panose="020B0604030504040204" pitchFamily="34" charset="0"/>
                <a:cs typeface="Times New Roman" panose="02020603050405020304" pitchFamily="18" charset="0"/>
              </a:rPr>
              <a:t>3022946686</a:t>
            </a:r>
            <a:r>
              <a:rPr lang="es-CO" altLang="es-CO" sz="2000" dirty="0">
                <a:solidFill>
                  <a:schemeClr val="accent1">
                    <a:lumMod val="50000"/>
                  </a:schemeClr>
                </a:solidFill>
                <a:latin typeface="Tahoma" panose="020B0604030504040204" pitchFamily="34" charset="0"/>
                <a:ea typeface="Calibri" panose="020F0502020204030204" pitchFamily="34" charset="0"/>
                <a:cs typeface="Times New Roman" panose="02020603050405020304" pitchFamily="18"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adroTexto 1">
            <a:extLst>
              <a:ext uri="{FF2B5EF4-FFF2-40B4-BE49-F238E27FC236}">
                <a16:creationId xmlns:a16="http://schemas.microsoft.com/office/drawing/2014/main" id="{977469F9-5BB0-15A5-6AEB-EF5B0406F095}"/>
              </a:ext>
            </a:extLst>
          </p:cNvPr>
          <p:cNvSpPr txBox="1">
            <a:spLocks noChangeArrowheads="1"/>
          </p:cNvSpPr>
          <p:nvPr/>
        </p:nvSpPr>
        <p:spPr bwMode="auto">
          <a:xfrm>
            <a:off x="696913" y="4857750"/>
            <a:ext cx="9842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CO" altLang="es-CO" sz="1800">
                <a:solidFill>
                  <a:srgbClr val="0070C0"/>
                </a:solidFill>
                <a:latin typeface="Tahoma" panose="020B0604030504040204" pitchFamily="34" charset="0"/>
                <a:cs typeface="Times New Roman" panose="02020603050405020304" pitchFamily="18" charset="0"/>
              </a:rPr>
              <a:t>Para la inscripción y/o preinscripción de los servicios, programas y/o actividades virtuales, la biblioteca Cajamag dispuso para sus usuarios, formularios online que aparecen en las publicidades de redes sociales.</a:t>
            </a:r>
          </a:p>
          <a:p>
            <a:pPr algn="just" eaLnBrk="1" hangingPunct="1">
              <a:lnSpc>
                <a:spcPct val="100000"/>
              </a:lnSpc>
              <a:spcBef>
                <a:spcPct val="0"/>
              </a:spcBef>
              <a:buFontTx/>
              <a:buNone/>
            </a:pPr>
            <a:endParaRPr lang="es-CO" altLang="es-CO" sz="1800">
              <a:solidFill>
                <a:srgbClr val="0070C0"/>
              </a:solidFill>
              <a:latin typeface="Tahoma" panose="020B0604030504040204" pitchFamily="34" charset="0"/>
              <a:cs typeface="Times New Roman" panose="02020603050405020304" pitchFamily="18" charset="0"/>
            </a:endParaRPr>
          </a:p>
          <a:p>
            <a:pPr algn="just" eaLnBrk="1" hangingPunct="1">
              <a:lnSpc>
                <a:spcPct val="100000"/>
              </a:lnSpc>
              <a:spcBef>
                <a:spcPct val="0"/>
              </a:spcBef>
              <a:buFontTx/>
              <a:buNone/>
            </a:pPr>
            <a:r>
              <a:rPr lang="es-CO" altLang="es-CO" sz="1800">
                <a:solidFill>
                  <a:srgbClr val="0070C0"/>
                </a:solidFill>
                <a:latin typeface="Tahoma" panose="020B0604030504040204" pitchFamily="34" charset="0"/>
                <a:cs typeface="Times New Roman" panose="02020603050405020304" pitchFamily="18" charset="0"/>
              </a:rPr>
              <a:t>La información de condiciones y restricciones, así como el link de ingreso a los servicios, programas y/o actividades, es enviada a los correos electrónicos de los usuarios. </a:t>
            </a:r>
          </a:p>
          <a:p>
            <a:pPr algn="just" eaLnBrk="1" hangingPunct="1">
              <a:lnSpc>
                <a:spcPct val="100000"/>
              </a:lnSpc>
              <a:spcBef>
                <a:spcPct val="0"/>
              </a:spcBef>
              <a:buFontTx/>
              <a:buNone/>
            </a:pPr>
            <a:endParaRPr lang="es-CO" altLang="es-CO" sz="1400">
              <a:solidFill>
                <a:srgbClr val="FF0000"/>
              </a:solidFill>
            </a:endParaRPr>
          </a:p>
        </p:txBody>
      </p:sp>
      <p:sp>
        <p:nvSpPr>
          <p:cNvPr id="3" name="Rectángulo 2">
            <a:extLst>
              <a:ext uri="{FF2B5EF4-FFF2-40B4-BE49-F238E27FC236}">
                <a16:creationId xmlns:a16="http://schemas.microsoft.com/office/drawing/2014/main" id="{1EA05C9E-732C-F9D7-E9B3-826547E21CAB}"/>
              </a:ext>
            </a:extLst>
          </p:cNvPr>
          <p:cNvSpPr/>
          <p:nvPr/>
        </p:nvSpPr>
        <p:spPr>
          <a:xfrm>
            <a:off x="867905" y="254510"/>
            <a:ext cx="9500461" cy="1323439"/>
          </a:xfrm>
          <a:prstGeom prst="rect">
            <a:avLst/>
          </a:prstGeom>
        </p:spPr>
        <p:txBody>
          <a:bodyPr>
            <a:spAutoFit/>
          </a:bodyPr>
          <a:lstStyle/>
          <a:p>
            <a:pPr algn="ctr" eaLnBrk="1" fontAlgn="auto" hangingPunct="1">
              <a:spcBef>
                <a:spcPts val="0"/>
              </a:spcBef>
              <a:spcAft>
                <a:spcPts val="0"/>
              </a:spcAft>
              <a:defRPr/>
            </a:pPr>
            <a:r>
              <a:rPr lang="es-ES" sz="4000" dirty="0">
                <a:ln w="0">
                  <a:solidFill>
                    <a:srgbClr val="0070C0"/>
                  </a:solidFill>
                </a:ln>
                <a:solidFill>
                  <a:srgbClr val="FF0000"/>
                </a:solidFill>
                <a:effectLst>
                  <a:outerShdw blurRad="38100" dist="25400" dir="5400000" algn="ctr" rotWithShape="0">
                    <a:srgbClr val="6E747A">
                      <a:alpha val="43000"/>
                    </a:srgbClr>
                  </a:outerShdw>
                </a:effectLst>
                <a:latin typeface="+mn-lt"/>
              </a:rPr>
              <a:t> </a:t>
            </a:r>
            <a:r>
              <a:rPr lang="es-ES" sz="40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SERVICIOS, PROGRAMAS Y ACTIVIDADES VIRTUALES </a:t>
            </a:r>
          </a:p>
        </p:txBody>
      </p:sp>
      <p:pic>
        <p:nvPicPr>
          <p:cNvPr id="44036" name="Imagen 6">
            <a:extLst>
              <a:ext uri="{FF2B5EF4-FFF2-40B4-BE49-F238E27FC236}">
                <a16:creationId xmlns:a16="http://schemas.microsoft.com/office/drawing/2014/main" id="{DDE10D0B-09A2-4644-1D4E-2AC46824F4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06650" y="1714500"/>
            <a:ext cx="237966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Imagen 8">
            <a:extLst>
              <a:ext uri="{FF2B5EF4-FFF2-40B4-BE49-F238E27FC236}">
                <a16:creationId xmlns:a16="http://schemas.microsoft.com/office/drawing/2014/main" id="{A34AF7E6-9452-FBF0-9380-5A76086C92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78625" y="1714500"/>
            <a:ext cx="26304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980B349-E42F-85B5-927D-5AB6763867DF}"/>
              </a:ext>
            </a:extLst>
          </p:cNvPr>
          <p:cNvSpPr/>
          <p:nvPr/>
        </p:nvSpPr>
        <p:spPr>
          <a:xfrm>
            <a:off x="1935033" y="284163"/>
            <a:ext cx="7074648" cy="523220"/>
          </a:xfrm>
          <a:prstGeom prst="rect">
            <a:avLst/>
          </a:prstGeom>
          <a:noFill/>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Compromiso de la Biblioteca Cajamag</a:t>
            </a:r>
          </a:p>
        </p:txBody>
      </p:sp>
      <p:sp>
        <p:nvSpPr>
          <p:cNvPr id="8195" name="Rectángulo 1">
            <a:extLst>
              <a:ext uri="{FF2B5EF4-FFF2-40B4-BE49-F238E27FC236}">
                <a16:creationId xmlns:a16="http://schemas.microsoft.com/office/drawing/2014/main" id="{9D4BAFB3-8FB3-12E9-6BD4-B3F8B92D45BB}"/>
              </a:ext>
            </a:extLst>
          </p:cNvPr>
          <p:cNvSpPr>
            <a:spLocks noChangeArrowheads="1"/>
          </p:cNvSpPr>
          <p:nvPr/>
        </p:nvSpPr>
        <p:spPr bwMode="auto">
          <a:xfrm>
            <a:off x="4073525" y="2024063"/>
            <a:ext cx="54371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Tx/>
              <a:buNone/>
            </a:pPr>
            <a:r>
              <a:rPr lang="es-CO" altLang="es-CO" sz="1800" dirty="0">
                <a:solidFill>
                  <a:srgbClr val="0070C0"/>
                </a:solidFill>
                <a:latin typeface="Tahoma" panose="020B0604030504040204" pitchFamily="34" charset="0"/>
                <a:ea typeface="Calibri" panose="020F0502020204030204" pitchFamily="34" charset="0"/>
                <a:cs typeface="Times New Roman" panose="02020603050405020304" pitchFamily="18" charset="0"/>
              </a:rPr>
              <a:t>2. Brindar atención adecuada a nuestros usuarios para generar ambiente confortable tanto físico como virtual.</a:t>
            </a:r>
          </a:p>
        </p:txBody>
      </p:sp>
      <p:pic>
        <p:nvPicPr>
          <p:cNvPr id="8196" name="Picture 4">
            <a:extLst>
              <a:ext uri="{FF2B5EF4-FFF2-40B4-BE49-F238E27FC236}">
                <a16:creationId xmlns:a16="http://schemas.microsoft.com/office/drawing/2014/main" id="{7D862DB1-4B8B-2708-222B-9E04A08AA1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2188" y="1801813"/>
            <a:ext cx="21082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ángulo 6">
            <a:extLst>
              <a:ext uri="{FF2B5EF4-FFF2-40B4-BE49-F238E27FC236}">
                <a16:creationId xmlns:a16="http://schemas.microsoft.com/office/drawing/2014/main" id="{B6A06E35-ED93-429F-EDE9-87392E60884F}"/>
              </a:ext>
            </a:extLst>
          </p:cNvPr>
          <p:cNvSpPr>
            <a:spLocks noChangeArrowheads="1"/>
          </p:cNvSpPr>
          <p:nvPr/>
        </p:nvSpPr>
        <p:spPr bwMode="auto">
          <a:xfrm>
            <a:off x="4073525" y="3422650"/>
            <a:ext cx="534511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667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67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67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67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6700" algn="l"/>
              </a:tabLst>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tabLst>
                <a:tab pos="266700" algn="l"/>
              </a:tabLst>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tabLst>
                <a:tab pos="266700" algn="l"/>
              </a:tabLst>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tabLst>
                <a:tab pos="266700" algn="l"/>
              </a:tabLst>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tabLst>
                <a:tab pos="266700" algn="l"/>
              </a:tabLst>
              <a:defRPr>
                <a:solidFill>
                  <a:schemeClr val="tx1"/>
                </a:solidFill>
                <a:latin typeface="Calibri" panose="020F0502020204030204" pitchFamily="34" charset="0"/>
              </a:defRPr>
            </a:lvl9pPr>
          </a:lstStyle>
          <a:p>
            <a:pPr algn="just" eaLnBrk="1" hangingPunct="1">
              <a:lnSpc>
                <a:spcPct val="115000"/>
              </a:lnSpc>
              <a:spcBef>
                <a:spcPct val="0"/>
              </a:spcBef>
              <a:buFontTx/>
              <a:buNone/>
            </a:pPr>
            <a:r>
              <a:rPr lang="es-CO" altLang="es-CO" sz="1800" dirty="0">
                <a:solidFill>
                  <a:srgbClr val="0070C0"/>
                </a:solidFill>
                <a:latin typeface="Tahoma" panose="020B0604030504040204" pitchFamily="34" charset="0"/>
                <a:ea typeface="Calibri" panose="020F0502020204030204" pitchFamily="34" charset="0"/>
                <a:cs typeface="Times New Roman" panose="02020603050405020304" pitchFamily="18" charset="0"/>
              </a:rPr>
              <a:t>3. Respetar la integridad física e intelectual, así como las creencias, forma de pensar de nuestros usuarios.</a:t>
            </a:r>
            <a:endParaRPr lang="es-CO" altLang="es-CO" sz="1600" dirty="0">
              <a:solidFill>
                <a:srgbClr val="0070C0"/>
              </a:solidFill>
              <a:ea typeface="Calibri" panose="020F0502020204030204" pitchFamily="34" charset="0"/>
              <a:cs typeface="Times New Roman" panose="02020603050405020304" pitchFamily="18" charset="0"/>
            </a:endParaRPr>
          </a:p>
        </p:txBody>
      </p:sp>
      <p:sp>
        <p:nvSpPr>
          <p:cNvPr id="8198" name="Rectángulo 10">
            <a:extLst>
              <a:ext uri="{FF2B5EF4-FFF2-40B4-BE49-F238E27FC236}">
                <a16:creationId xmlns:a16="http://schemas.microsoft.com/office/drawing/2014/main" id="{0C88C886-A03A-5D83-CCAD-A5409A47431B}"/>
              </a:ext>
            </a:extLst>
          </p:cNvPr>
          <p:cNvSpPr>
            <a:spLocks noChangeArrowheads="1"/>
          </p:cNvSpPr>
          <p:nvPr/>
        </p:nvSpPr>
        <p:spPr bwMode="auto">
          <a:xfrm>
            <a:off x="4073525" y="4821238"/>
            <a:ext cx="53451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Arial" panose="020B0604020202020204" pitchFamily="34" charset="0"/>
              <a:buNone/>
            </a:pPr>
            <a:r>
              <a:rPr lang="es-CO" altLang="es-CO" sz="1800">
                <a:solidFill>
                  <a:srgbClr val="0070C0"/>
                </a:solidFill>
                <a:latin typeface="Tahoma" panose="020B0604030504040204" pitchFamily="34" charset="0"/>
                <a:ea typeface="Calibri" panose="020F0502020204030204" pitchFamily="34" charset="0"/>
                <a:cs typeface="Times New Roman" panose="02020603050405020304" pitchFamily="18" charset="0"/>
              </a:rPr>
              <a:t>4. Orientar y ayudar a nuestros usuarios en las búsquedas de información durante su estadía en la biblioteca o a través de nuestros canales virtuales. </a:t>
            </a:r>
          </a:p>
        </p:txBody>
      </p:sp>
      <p:pic>
        <p:nvPicPr>
          <p:cNvPr id="8199" name="Picture 2">
            <a:extLst>
              <a:ext uri="{FF2B5EF4-FFF2-40B4-BE49-F238E27FC236}">
                <a16:creationId xmlns:a16="http://schemas.microsoft.com/office/drawing/2014/main" id="{51AA9E94-CE58-B870-D49F-4E78D052BB81}"/>
              </a:ext>
            </a:extLst>
          </p:cNvPr>
          <p:cNvPicPr>
            <a:picLocks noChangeAspect="1" noChangeArrowheads="1"/>
          </p:cNvPicPr>
          <p:nvPr/>
        </p:nvPicPr>
        <p:blipFill>
          <a:blip r:embed="rId3" cstate="screen">
            <a:clrChange>
              <a:clrFrom>
                <a:srgbClr val="6C97B7"/>
              </a:clrFrom>
              <a:clrTo>
                <a:srgbClr val="6C97B7">
                  <a:alpha val="0"/>
                </a:srgbClr>
              </a:clrTo>
            </a:clrChange>
            <a:extLst>
              <a:ext uri="{28A0092B-C50C-407E-A947-70E740481C1C}">
                <a14:useLocalDpi xmlns:a14="http://schemas.microsoft.com/office/drawing/2010/main"/>
              </a:ext>
            </a:extLst>
          </a:blip>
          <a:srcRect/>
          <a:stretch>
            <a:fillRect/>
          </a:stretch>
        </p:blipFill>
        <p:spPr bwMode="auto">
          <a:xfrm>
            <a:off x="762000" y="4232275"/>
            <a:ext cx="265271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ángulo 1">
            <a:extLst>
              <a:ext uri="{FF2B5EF4-FFF2-40B4-BE49-F238E27FC236}">
                <a16:creationId xmlns:a16="http://schemas.microsoft.com/office/drawing/2014/main" id="{BAAA9BAA-C261-3269-0C50-5F9D95E5D9A9}"/>
              </a:ext>
            </a:extLst>
          </p:cNvPr>
          <p:cNvSpPr>
            <a:spLocks noChangeArrowheads="1"/>
          </p:cNvSpPr>
          <p:nvPr/>
        </p:nvSpPr>
        <p:spPr bwMode="auto">
          <a:xfrm>
            <a:off x="2895600" y="2655888"/>
            <a:ext cx="7240588"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Arial" panose="020B0604020202020204" pitchFamily="34" charset="0"/>
              <a:buNone/>
            </a:pPr>
            <a:r>
              <a:rPr lang="es-CO" altLang="es-CO" i="1">
                <a:solidFill>
                  <a:srgbClr val="0070C0"/>
                </a:solidFill>
                <a:latin typeface="Tahoma" panose="020B0604030504040204" pitchFamily="34" charset="0"/>
                <a:ea typeface="Calibri" panose="020F0502020204030204" pitchFamily="34" charset="0"/>
                <a:cs typeface="Times New Roman" panose="02020603050405020304" pitchFamily="18" charset="0"/>
              </a:rPr>
              <a:t>El presente reglamento aplica para todos los servicios y programas de la Biblioteca CAJAMAG.</a:t>
            </a:r>
            <a:endParaRPr lang="es-CO" altLang="es-CO" sz="2400" i="1">
              <a:solidFill>
                <a:srgbClr val="0070C0"/>
              </a:solidFill>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4E722-1474-4584-13C6-11AD8FA84AE4}"/>
              </a:ext>
            </a:extLst>
          </p:cNvPr>
          <p:cNvSpPr>
            <a:spLocks noGrp="1"/>
          </p:cNvSpPr>
          <p:nvPr>
            <p:ph type="title"/>
          </p:nvPr>
        </p:nvSpPr>
        <p:spPr>
          <a:xfrm>
            <a:off x="838200" y="681037"/>
            <a:ext cx="10515600" cy="591805"/>
          </a:xfrm>
        </p:spPr>
        <p:txBody>
          <a:bodyPr/>
          <a:lstStyle/>
          <a:p>
            <a:pPr algn="ctr"/>
            <a:r>
              <a:rPr lang="es-ES" dirty="0">
                <a:ln w="0">
                  <a:solidFill>
                    <a:srgbClr val="0070C0"/>
                  </a:solidFill>
                </a:ln>
                <a:solidFill>
                  <a:schemeClr val="accent1">
                    <a:lumMod val="75000"/>
                  </a:schemeClr>
                </a:solidFill>
                <a:effectLst>
                  <a:outerShdw blurRad="38100" dist="25400" dir="5400000" algn="ctr" rotWithShape="0">
                    <a:srgbClr val="6E747A">
                      <a:alpha val="43000"/>
                    </a:srgbClr>
                  </a:outerShdw>
                </a:effectLst>
              </a:rPr>
              <a:t>CONDICIONES GENERALES</a:t>
            </a:r>
            <a:br>
              <a:rPr lang="es-ES" dirty="0">
                <a:ln w="0">
                  <a:solidFill>
                    <a:srgbClr val="0070C0"/>
                  </a:solidFill>
                </a:ln>
                <a:solidFill>
                  <a:schemeClr val="accent1">
                    <a:lumMod val="75000"/>
                  </a:schemeClr>
                </a:solidFill>
                <a:effectLst>
                  <a:outerShdw blurRad="38100" dist="25400" dir="5400000" algn="ctr" rotWithShape="0">
                    <a:srgbClr val="6E747A">
                      <a:alpha val="43000"/>
                    </a:srgbClr>
                  </a:outerShdw>
                </a:effectLst>
              </a:rPr>
            </a:br>
            <a:endParaRPr lang="es-CO" dirty="0"/>
          </a:p>
        </p:txBody>
      </p:sp>
      <p:pic>
        <p:nvPicPr>
          <p:cNvPr id="10244" name="Imagen 6">
            <a:extLst>
              <a:ext uri="{FF2B5EF4-FFF2-40B4-BE49-F238E27FC236}">
                <a16:creationId xmlns:a16="http://schemas.microsoft.com/office/drawing/2014/main" id="{54E2E869-C7F2-74C1-9CE8-CA46D0508BA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6862" y="2036762"/>
            <a:ext cx="39782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ángulo 4">
            <a:extLst>
              <a:ext uri="{FF2B5EF4-FFF2-40B4-BE49-F238E27FC236}">
                <a16:creationId xmlns:a16="http://schemas.microsoft.com/office/drawing/2014/main" id="{A06FC51B-9289-AFA2-DBF8-07A8506EBC84}"/>
              </a:ext>
            </a:extLst>
          </p:cNvPr>
          <p:cNvSpPr>
            <a:spLocks noChangeArrowheads="1"/>
          </p:cNvSpPr>
          <p:nvPr/>
        </p:nvSpPr>
        <p:spPr bwMode="auto">
          <a:xfrm>
            <a:off x="1320800" y="5289550"/>
            <a:ext cx="8910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Arial" panose="020B0604020202020204" pitchFamily="34" charset="0"/>
              <a:buNone/>
            </a:pPr>
            <a:r>
              <a:rPr lang="es-CO" altLang="es-CO" sz="1800" dirty="0">
                <a:solidFill>
                  <a:srgbClr val="0070C0"/>
                </a:solidFill>
                <a:latin typeface="Tahoma" panose="020B0604030504040204" pitchFamily="34" charset="0"/>
                <a:ea typeface="Calibri" panose="020F0502020204030204" pitchFamily="34" charset="0"/>
                <a:cs typeface="Times New Roman" panose="02020603050405020304" pitchFamily="18" charset="0"/>
              </a:rPr>
              <a:t>El carné es personal e intransferible, tiene vigencia de 1 año y una vez agotada la vigencia debe renovarse para adquirir los servicios Bibliotecarios.</a:t>
            </a:r>
            <a:endParaRPr lang="es-CO" altLang="es-CO" sz="1600" dirty="0">
              <a:solidFill>
                <a:srgbClr val="0070C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89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ángulo 1">
            <a:extLst>
              <a:ext uri="{FF2B5EF4-FFF2-40B4-BE49-F238E27FC236}">
                <a16:creationId xmlns:a16="http://schemas.microsoft.com/office/drawing/2014/main" id="{DEA5D05E-BB91-17FC-5346-327D4E510EDB}"/>
              </a:ext>
            </a:extLst>
          </p:cNvPr>
          <p:cNvSpPr>
            <a:spLocks noChangeArrowheads="1"/>
          </p:cNvSpPr>
          <p:nvPr/>
        </p:nvSpPr>
        <p:spPr bwMode="auto">
          <a:xfrm>
            <a:off x="1487488" y="1847850"/>
            <a:ext cx="85248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buFont typeface="Wingdings" pitchFamily="2" charset="2"/>
              <a:buChar char=""/>
            </a:pPr>
            <a:r>
              <a:rPr lang="es-CO" altLang="es-CO" sz="2400">
                <a:solidFill>
                  <a:srgbClr val="0070C0"/>
                </a:solidFill>
                <a:latin typeface="Tahoma" panose="020B0604030504040204" pitchFamily="34" charset="0"/>
                <a:ea typeface="Calibri" panose="020F0502020204030204" pitchFamily="34" charset="0"/>
                <a:cs typeface="Times New Roman" panose="02020603050405020304" pitchFamily="18" charset="0"/>
              </a:rPr>
              <a:t>El valor del carné está sujeto a las tarifas por categoría asignadas por la caja.</a:t>
            </a:r>
          </a:p>
        </p:txBody>
      </p:sp>
      <p:graphicFrame>
        <p:nvGraphicFramePr>
          <p:cNvPr id="3" name="Tabla 3">
            <a:extLst>
              <a:ext uri="{FF2B5EF4-FFF2-40B4-BE49-F238E27FC236}">
                <a16:creationId xmlns:a16="http://schemas.microsoft.com/office/drawing/2014/main" id="{BE6A4710-9BC8-E071-E0F9-DC21AB1513A6}"/>
              </a:ext>
            </a:extLst>
          </p:cNvPr>
          <p:cNvGraphicFramePr>
            <a:graphicFrameLocks noGrp="1"/>
          </p:cNvGraphicFramePr>
          <p:nvPr/>
        </p:nvGraphicFramePr>
        <p:xfrm>
          <a:off x="4035425" y="3362325"/>
          <a:ext cx="4121150" cy="2921000"/>
        </p:xfrm>
        <a:graphic>
          <a:graphicData uri="http://schemas.openxmlformats.org/drawingml/2006/table">
            <a:tbl>
              <a:tblPr firstRow="1" bandRow="1">
                <a:tableStyleId>{5C22544A-7EE6-4342-B048-85BDC9FD1C3A}</a:tableStyleId>
              </a:tblPr>
              <a:tblGrid>
                <a:gridCol w="4121150">
                  <a:extLst>
                    <a:ext uri="{9D8B030D-6E8A-4147-A177-3AD203B41FA5}">
                      <a16:colId xmlns:a16="http://schemas.microsoft.com/office/drawing/2014/main" val="20000"/>
                    </a:ext>
                  </a:extLst>
                </a:gridCol>
              </a:tblGrid>
              <a:tr h="585805">
                <a:tc>
                  <a:txBody>
                    <a:bodyPr/>
                    <a:lstStyle/>
                    <a:p>
                      <a:pPr algn="ctr"/>
                      <a:r>
                        <a:rPr lang="es-CO" sz="1800" dirty="0">
                          <a:solidFill>
                            <a:schemeClr val="accent1">
                              <a:lumMod val="50000"/>
                            </a:schemeClr>
                          </a:solidFill>
                        </a:rPr>
                        <a:t>CATEGORÍA </a:t>
                      </a:r>
                    </a:p>
                  </a:txBody>
                  <a:tcPr marL="91427" marR="91427" marT="45716" marB="45716"/>
                </a:tc>
                <a:extLst>
                  <a:ext uri="{0D108BD9-81ED-4DB2-BD59-A6C34878D82A}">
                    <a16:rowId xmlns:a16="http://schemas.microsoft.com/office/drawing/2014/main" val="10000"/>
                  </a:ext>
                </a:extLst>
              </a:tr>
              <a:tr h="585805">
                <a:tc>
                  <a:txBody>
                    <a:bodyPr/>
                    <a:lstStyle/>
                    <a:p>
                      <a:pPr algn="ctr"/>
                      <a:r>
                        <a:rPr lang="es-CO" sz="1800" dirty="0">
                          <a:solidFill>
                            <a:schemeClr val="accent1">
                              <a:lumMod val="50000"/>
                            </a:schemeClr>
                          </a:solidFill>
                        </a:rPr>
                        <a:t>A</a:t>
                      </a:r>
                    </a:p>
                  </a:txBody>
                  <a:tcPr marL="91427" marR="91427" marT="45716" marB="45716"/>
                </a:tc>
                <a:extLst>
                  <a:ext uri="{0D108BD9-81ED-4DB2-BD59-A6C34878D82A}">
                    <a16:rowId xmlns:a16="http://schemas.microsoft.com/office/drawing/2014/main" val="10001"/>
                  </a:ext>
                </a:extLst>
              </a:tr>
              <a:tr h="577780">
                <a:tc>
                  <a:txBody>
                    <a:bodyPr/>
                    <a:lstStyle/>
                    <a:p>
                      <a:pPr algn="ctr"/>
                      <a:r>
                        <a:rPr lang="es-CO" sz="1800" dirty="0">
                          <a:solidFill>
                            <a:schemeClr val="accent1">
                              <a:lumMod val="50000"/>
                            </a:schemeClr>
                          </a:solidFill>
                        </a:rPr>
                        <a:t>B</a:t>
                      </a:r>
                    </a:p>
                  </a:txBody>
                  <a:tcPr marL="91427" marR="91427" marT="45716" marB="45716"/>
                </a:tc>
                <a:extLst>
                  <a:ext uri="{0D108BD9-81ED-4DB2-BD59-A6C34878D82A}">
                    <a16:rowId xmlns:a16="http://schemas.microsoft.com/office/drawing/2014/main" val="10002"/>
                  </a:ext>
                </a:extLst>
              </a:tr>
              <a:tr h="585805">
                <a:tc>
                  <a:txBody>
                    <a:bodyPr/>
                    <a:lstStyle/>
                    <a:p>
                      <a:pPr algn="ctr"/>
                      <a:r>
                        <a:rPr lang="es-CO" sz="1800" dirty="0">
                          <a:solidFill>
                            <a:schemeClr val="accent1">
                              <a:lumMod val="50000"/>
                            </a:schemeClr>
                          </a:solidFill>
                        </a:rPr>
                        <a:t>C</a:t>
                      </a:r>
                    </a:p>
                  </a:txBody>
                  <a:tcPr marL="91427" marR="91427" marT="45716" marB="45716"/>
                </a:tc>
                <a:extLst>
                  <a:ext uri="{0D108BD9-81ED-4DB2-BD59-A6C34878D82A}">
                    <a16:rowId xmlns:a16="http://schemas.microsoft.com/office/drawing/2014/main" val="10003"/>
                  </a:ext>
                </a:extLst>
              </a:tr>
              <a:tr h="585805">
                <a:tc>
                  <a:txBody>
                    <a:bodyPr/>
                    <a:lstStyle/>
                    <a:p>
                      <a:pPr algn="ctr"/>
                      <a:r>
                        <a:rPr lang="es-CO" sz="1800" dirty="0">
                          <a:solidFill>
                            <a:schemeClr val="accent1">
                              <a:lumMod val="50000"/>
                            </a:schemeClr>
                          </a:solidFill>
                        </a:rPr>
                        <a:t>D (PARTICULARES)</a:t>
                      </a:r>
                    </a:p>
                  </a:txBody>
                  <a:tcPr marL="91427" marR="91427" marT="45716" marB="45716"/>
                </a:tc>
                <a:extLst>
                  <a:ext uri="{0D108BD9-81ED-4DB2-BD59-A6C34878D82A}">
                    <a16:rowId xmlns:a16="http://schemas.microsoft.com/office/drawing/2014/main" val="10004"/>
                  </a:ext>
                </a:extLst>
              </a:tr>
            </a:tbl>
          </a:graphicData>
        </a:graphic>
      </p:graphicFrame>
      <p:sp>
        <p:nvSpPr>
          <p:cNvPr id="5" name="Rectángulo 4">
            <a:extLst>
              <a:ext uri="{FF2B5EF4-FFF2-40B4-BE49-F238E27FC236}">
                <a16:creationId xmlns:a16="http://schemas.microsoft.com/office/drawing/2014/main" id="{B5727B9B-9E42-5994-BEEB-96D472986EB1}"/>
              </a:ext>
            </a:extLst>
          </p:cNvPr>
          <p:cNvSpPr/>
          <p:nvPr/>
        </p:nvSpPr>
        <p:spPr>
          <a:xfrm>
            <a:off x="3258777" y="507240"/>
            <a:ext cx="5196840" cy="523220"/>
          </a:xfrm>
          <a:prstGeom prst="rect">
            <a:avLst/>
          </a:prstGeom>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CONDICIONES GENERALES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92E3BFBA-CD5C-8BC5-201B-735127252A9C}"/>
              </a:ext>
            </a:extLst>
          </p:cNvPr>
          <p:cNvGraphicFramePr>
            <a:graphicFrameLocks noGrp="1"/>
          </p:cNvGraphicFramePr>
          <p:nvPr>
            <p:extLst>
              <p:ext uri="{D42A27DB-BD31-4B8C-83A1-F6EECF244321}">
                <p14:modId xmlns:p14="http://schemas.microsoft.com/office/powerpoint/2010/main" val="3173618136"/>
              </p:ext>
            </p:extLst>
          </p:nvPr>
        </p:nvGraphicFramePr>
        <p:xfrm>
          <a:off x="1271588" y="2064886"/>
          <a:ext cx="9238504" cy="4247722"/>
        </p:xfrm>
        <a:graphic>
          <a:graphicData uri="http://schemas.openxmlformats.org/drawingml/2006/table">
            <a:tbl>
              <a:tblPr firstRow="1" bandRow="1">
                <a:tableStyleId>{5C22544A-7EE6-4342-B048-85BDC9FD1C3A}</a:tableStyleId>
              </a:tblPr>
              <a:tblGrid>
                <a:gridCol w="3749589">
                  <a:extLst>
                    <a:ext uri="{9D8B030D-6E8A-4147-A177-3AD203B41FA5}">
                      <a16:colId xmlns:a16="http://schemas.microsoft.com/office/drawing/2014/main" val="20000"/>
                    </a:ext>
                  </a:extLst>
                </a:gridCol>
                <a:gridCol w="1986955">
                  <a:extLst>
                    <a:ext uri="{9D8B030D-6E8A-4147-A177-3AD203B41FA5}">
                      <a16:colId xmlns:a16="http://schemas.microsoft.com/office/drawing/2014/main" val="20001"/>
                    </a:ext>
                  </a:extLst>
                </a:gridCol>
                <a:gridCol w="3501960">
                  <a:extLst>
                    <a:ext uri="{9D8B030D-6E8A-4147-A177-3AD203B41FA5}">
                      <a16:colId xmlns:a16="http://schemas.microsoft.com/office/drawing/2014/main" val="20002"/>
                    </a:ext>
                  </a:extLst>
                </a:gridCol>
              </a:tblGrid>
              <a:tr h="967842">
                <a:tc>
                  <a:txBody>
                    <a:bodyPr/>
                    <a:lstStyle/>
                    <a:p>
                      <a:pPr algn="ctr"/>
                      <a:endParaRPr lang="es-CO" sz="1800" dirty="0">
                        <a:solidFill>
                          <a:schemeClr val="accent1">
                            <a:lumMod val="50000"/>
                          </a:schemeClr>
                        </a:solidFill>
                      </a:endParaRPr>
                    </a:p>
                    <a:p>
                      <a:pPr algn="ctr"/>
                      <a:r>
                        <a:rPr lang="es-CO" sz="1800" dirty="0">
                          <a:solidFill>
                            <a:schemeClr val="accent1">
                              <a:lumMod val="50000"/>
                            </a:schemeClr>
                          </a:solidFill>
                        </a:rPr>
                        <a:t>DESCRIPCIÓN</a:t>
                      </a:r>
                    </a:p>
                  </a:txBody>
                  <a:tcPr marL="91421" marR="91421" marT="45722" marB="45722"/>
                </a:tc>
                <a:tc>
                  <a:txBody>
                    <a:bodyPr/>
                    <a:lstStyle/>
                    <a:p>
                      <a:pPr algn="ctr"/>
                      <a:endParaRPr lang="es-CO" sz="1800" dirty="0">
                        <a:solidFill>
                          <a:schemeClr val="accent1">
                            <a:lumMod val="50000"/>
                          </a:schemeClr>
                        </a:solidFill>
                      </a:endParaRPr>
                    </a:p>
                    <a:p>
                      <a:pPr algn="ctr"/>
                      <a:r>
                        <a:rPr lang="es-CO" sz="1800" dirty="0">
                          <a:solidFill>
                            <a:schemeClr val="accent1">
                              <a:lumMod val="50000"/>
                            </a:schemeClr>
                          </a:solidFill>
                        </a:rPr>
                        <a:t>TIEMPO DE PRÉSTAMO</a:t>
                      </a:r>
                    </a:p>
                  </a:txBody>
                  <a:tcPr marL="91421" marR="91421" marT="45722" marB="45722"/>
                </a:tc>
                <a:tc>
                  <a:txBody>
                    <a:bodyPr/>
                    <a:lstStyle/>
                    <a:p>
                      <a:pPr algn="ctr"/>
                      <a:endParaRPr lang="es-CO" sz="1800" dirty="0">
                        <a:solidFill>
                          <a:schemeClr val="accent1">
                            <a:lumMod val="50000"/>
                          </a:schemeClr>
                        </a:solidFill>
                      </a:endParaRPr>
                    </a:p>
                    <a:p>
                      <a:pPr algn="ctr"/>
                      <a:r>
                        <a:rPr lang="es-CO" sz="1800" dirty="0">
                          <a:solidFill>
                            <a:schemeClr val="accent1">
                              <a:lumMod val="50000"/>
                            </a:schemeClr>
                          </a:solidFill>
                        </a:rPr>
                        <a:t>MÁXIMO DE PRÉSTAMO POR USUARIO</a:t>
                      </a:r>
                    </a:p>
                  </a:txBody>
                  <a:tcPr marL="91421" marR="91421" marT="45722" marB="45722"/>
                </a:tc>
                <a:extLst>
                  <a:ext uri="{0D108BD9-81ED-4DB2-BD59-A6C34878D82A}">
                    <a16:rowId xmlns:a16="http://schemas.microsoft.com/office/drawing/2014/main" val="10000"/>
                  </a:ext>
                </a:extLst>
              </a:tr>
              <a:tr h="1550289">
                <a:tc>
                  <a:txBody>
                    <a:bodyPr/>
                    <a:lstStyle/>
                    <a:p>
                      <a:r>
                        <a:rPr lang="es-CO" sz="1800" b="1" dirty="0">
                          <a:solidFill>
                            <a:schemeClr val="accent1">
                              <a:lumMod val="50000"/>
                            </a:schemeClr>
                          </a:solidFill>
                        </a:rPr>
                        <a:t>COLECCIÓN GENERAL</a:t>
                      </a:r>
                    </a:p>
                    <a:p>
                      <a:endParaRPr lang="es-CO" sz="1800" b="0" i="0" kern="1200" dirty="0">
                        <a:solidFill>
                          <a:schemeClr val="accent1">
                            <a:lumMod val="50000"/>
                          </a:schemeClr>
                        </a:solidFill>
                        <a:effectLst/>
                        <a:latin typeface="+mn-lt"/>
                        <a:ea typeface="+mn-ea"/>
                        <a:cs typeface="+mn-cs"/>
                      </a:endParaRPr>
                    </a:p>
                    <a:p>
                      <a:pPr algn="just"/>
                      <a:r>
                        <a:rPr lang="es-CO" sz="1800" b="0" i="0" kern="1200" dirty="0">
                          <a:solidFill>
                            <a:schemeClr val="accent1">
                              <a:lumMod val="50000"/>
                            </a:schemeClr>
                          </a:solidFill>
                          <a:effectLst/>
                          <a:latin typeface="+mn-lt"/>
                          <a:ea typeface="+mn-ea"/>
                          <a:cs typeface="+mn-cs"/>
                        </a:rPr>
                        <a:t>(Informática  Filosofía, Religión, Ciencias Sociales, Lenguas, Ciencias Puras, Ciencias Aplicadas, Arte, Historia y Geografía)</a:t>
                      </a:r>
                      <a:endParaRPr lang="es-CO" sz="1800" dirty="0">
                        <a:solidFill>
                          <a:schemeClr val="accent1">
                            <a:lumMod val="50000"/>
                          </a:schemeClr>
                        </a:solidFill>
                      </a:endParaRPr>
                    </a:p>
                  </a:txBody>
                  <a:tcPr marL="91421" marR="91421" marT="45722" marB="45722"/>
                </a:tc>
                <a:tc>
                  <a:txBody>
                    <a:bodyPr/>
                    <a:lstStyle/>
                    <a:p>
                      <a:pPr algn="ctr"/>
                      <a:endParaRPr lang="es-CO" sz="1800" dirty="0">
                        <a:solidFill>
                          <a:schemeClr val="accent1">
                            <a:lumMod val="50000"/>
                          </a:schemeClr>
                        </a:solidFill>
                      </a:endParaRPr>
                    </a:p>
                    <a:p>
                      <a:pPr algn="ctr"/>
                      <a:endParaRPr lang="es-CO" sz="1800" dirty="0">
                        <a:solidFill>
                          <a:schemeClr val="accent1">
                            <a:lumMod val="50000"/>
                          </a:schemeClr>
                        </a:solidFill>
                      </a:endParaRPr>
                    </a:p>
                    <a:p>
                      <a:pPr algn="ctr"/>
                      <a:endParaRPr lang="es-CO" sz="1800" dirty="0">
                        <a:solidFill>
                          <a:schemeClr val="accent1">
                            <a:lumMod val="50000"/>
                          </a:schemeClr>
                        </a:solidFill>
                      </a:endParaRPr>
                    </a:p>
                    <a:p>
                      <a:pPr algn="ctr"/>
                      <a:r>
                        <a:rPr lang="es-CO" sz="1800" dirty="0">
                          <a:solidFill>
                            <a:schemeClr val="accent1">
                              <a:lumMod val="50000"/>
                            </a:schemeClr>
                          </a:solidFill>
                        </a:rPr>
                        <a:t>8 días hábiles</a:t>
                      </a:r>
                    </a:p>
                  </a:txBody>
                  <a:tcPr marL="91421" marR="91421" marT="45722" marB="45722"/>
                </a:tc>
                <a:tc>
                  <a:txBody>
                    <a:bodyPr/>
                    <a:lstStyle/>
                    <a:p>
                      <a:pPr algn="ctr"/>
                      <a:endParaRPr lang="es-CO" sz="1800" dirty="0">
                        <a:solidFill>
                          <a:schemeClr val="accent1">
                            <a:lumMod val="50000"/>
                          </a:schemeClr>
                        </a:solidFill>
                      </a:endParaRPr>
                    </a:p>
                    <a:p>
                      <a:pPr algn="ctr"/>
                      <a:endParaRPr lang="es-CO" sz="1800" dirty="0">
                        <a:solidFill>
                          <a:schemeClr val="accent1">
                            <a:lumMod val="50000"/>
                          </a:schemeClr>
                        </a:solidFill>
                      </a:endParaRPr>
                    </a:p>
                    <a:p>
                      <a:pPr algn="ctr"/>
                      <a:endParaRPr lang="es-CO" sz="1800" dirty="0">
                        <a:solidFill>
                          <a:schemeClr val="accent1">
                            <a:lumMod val="50000"/>
                          </a:schemeClr>
                        </a:solidFill>
                      </a:endParaRPr>
                    </a:p>
                    <a:p>
                      <a:pPr algn="ctr"/>
                      <a:r>
                        <a:rPr lang="es-CO" sz="1800" dirty="0">
                          <a:solidFill>
                            <a:schemeClr val="accent1">
                              <a:lumMod val="50000"/>
                            </a:schemeClr>
                          </a:solidFill>
                        </a:rPr>
                        <a:t>3 Libros</a:t>
                      </a:r>
                    </a:p>
                  </a:txBody>
                  <a:tcPr marL="91421" marR="91421" marT="45722" marB="45722"/>
                </a:tc>
                <a:extLst>
                  <a:ext uri="{0D108BD9-81ED-4DB2-BD59-A6C34878D82A}">
                    <a16:rowId xmlns:a16="http://schemas.microsoft.com/office/drawing/2014/main" val="10001"/>
                  </a:ext>
                </a:extLst>
              </a:tr>
              <a:tr h="514172">
                <a:tc>
                  <a:txBody>
                    <a:bodyPr/>
                    <a:lstStyle/>
                    <a:p>
                      <a:r>
                        <a:rPr lang="es-CO" sz="1800" b="1" dirty="0">
                          <a:solidFill>
                            <a:schemeClr val="accent1">
                              <a:lumMod val="50000"/>
                            </a:schemeClr>
                          </a:solidFill>
                        </a:rPr>
                        <a:t>LITERATURA</a:t>
                      </a:r>
                    </a:p>
                  </a:txBody>
                  <a:tcPr marL="91421" marR="91421" marT="45722" marB="45722"/>
                </a:tc>
                <a:tc>
                  <a:txBody>
                    <a:bodyPr/>
                    <a:lstStyle/>
                    <a:p>
                      <a:pPr algn="ctr"/>
                      <a:r>
                        <a:rPr lang="es-CO" sz="1800" dirty="0">
                          <a:solidFill>
                            <a:schemeClr val="accent1">
                              <a:lumMod val="50000"/>
                            </a:schemeClr>
                          </a:solidFill>
                        </a:rPr>
                        <a:t>15 días hábiles</a:t>
                      </a:r>
                    </a:p>
                  </a:txBody>
                  <a:tcPr marL="91421" marR="91421" marT="45722" marB="45722"/>
                </a:tc>
                <a:tc>
                  <a:txBody>
                    <a:bodyPr/>
                    <a:lstStyle/>
                    <a:p>
                      <a:pPr algn="ctr"/>
                      <a:r>
                        <a:rPr lang="es-CO" sz="1800" dirty="0">
                          <a:solidFill>
                            <a:schemeClr val="accent1">
                              <a:lumMod val="50000"/>
                            </a:schemeClr>
                          </a:solidFill>
                        </a:rPr>
                        <a:t>3 Libros</a:t>
                      </a:r>
                    </a:p>
                  </a:txBody>
                  <a:tcPr marL="91421" marR="91421" marT="45722" marB="45722"/>
                </a:tc>
                <a:extLst>
                  <a:ext uri="{0D108BD9-81ED-4DB2-BD59-A6C34878D82A}">
                    <a16:rowId xmlns:a16="http://schemas.microsoft.com/office/drawing/2014/main" val="10002"/>
                  </a:ext>
                </a:extLst>
              </a:tr>
              <a:tr h="514172">
                <a:tc>
                  <a:txBody>
                    <a:bodyPr/>
                    <a:lstStyle/>
                    <a:p>
                      <a:r>
                        <a:rPr lang="es-CO" sz="1800" b="1" dirty="0">
                          <a:solidFill>
                            <a:schemeClr val="accent1">
                              <a:lumMod val="50000"/>
                            </a:schemeClr>
                          </a:solidFill>
                        </a:rPr>
                        <a:t>TEXTOS ESCOLARES</a:t>
                      </a:r>
                    </a:p>
                  </a:txBody>
                  <a:tcPr marL="91421" marR="91421" marT="45722" marB="45722"/>
                </a:tc>
                <a:tc>
                  <a:txBody>
                    <a:bodyPr/>
                    <a:lstStyle/>
                    <a:p>
                      <a:pPr algn="ctr"/>
                      <a:r>
                        <a:rPr lang="es-CO" sz="1800" dirty="0">
                          <a:solidFill>
                            <a:schemeClr val="accent1">
                              <a:lumMod val="50000"/>
                            </a:schemeClr>
                          </a:solidFill>
                        </a:rPr>
                        <a:t>3 días hábiles</a:t>
                      </a:r>
                    </a:p>
                  </a:txBody>
                  <a:tcPr marL="91421" marR="91421" marT="45722" marB="45722"/>
                </a:tc>
                <a:tc>
                  <a:txBody>
                    <a:bodyPr/>
                    <a:lstStyle/>
                    <a:p>
                      <a:pPr algn="ctr"/>
                      <a:r>
                        <a:rPr lang="es-CO" sz="1800" dirty="0">
                          <a:solidFill>
                            <a:schemeClr val="accent1">
                              <a:lumMod val="50000"/>
                            </a:schemeClr>
                          </a:solidFill>
                        </a:rPr>
                        <a:t>3 Libros</a:t>
                      </a:r>
                    </a:p>
                  </a:txBody>
                  <a:tcPr marL="91421" marR="91421" marT="45722" marB="45722"/>
                </a:tc>
                <a:extLst>
                  <a:ext uri="{0D108BD9-81ED-4DB2-BD59-A6C34878D82A}">
                    <a16:rowId xmlns:a16="http://schemas.microsoft.com/office/drawing/2014/main" val="10003"/>
                  </a:ext>
                </a:extLst>
              </a:tr>
              <a:tr h="514172">
                <a:tc>
                  <a:txBody>
                    <a:bodyPr/>
                    <a:lstStyle/>
                    <a:p>
                      <a:r>
                        <a:rPr lang="es-CO" sz="1800" b="1" dirty="0">
                          <a:solidFill>
                            <a:schemeClr val="accent1">
                              <a:lumMod val="50000"/>
                            </a:schemeClr>
                          </a:solidFill>
                        </a:rPr>
                        <a:t>LIBROS DE INGLÉS</a:t>
                      </a:r>
                    </a:p>
                  </a:txBody>
                  <a:tcPr marL="91421" marR="91421" marT="45722" marB="45722"/>
                </a:tc>
                <a:tc>
                  <a:txBody>
                    <a:bodyPr/>
                    <a:lstStyle/>
                    <a:p>
                      <a:pPr algn="ctr"/>
                      <a:r>
                        <a:rPr lang="es-CO" sz="1800" dirty="0">
                          <a:solidFill>
                            <a:schemeClr val="accent1">
                              <a:lumMod val="50000"/>
                            </a:schemeClr>
                          </a:solidFill>
                        </a:rPr>
                        <a:t>5 días hábiles</a:t>
                      </a:r>
                    </a:p>
                  </a:txBody>
                  <a:tcPr marL="91421" marR="91421" marT="45722" marB="45722"/>
                </a:tc>
                <a:tc>
                  <a:txBody>
                    <a:bodyPr/>
                    <a:lstStyle/>
                    <a:p>
                      <a:pPr algn="ctr"/>
                      <a:r>
                        <a:rPr lang="es-CO" sz="1800" dirty="0">
                          <a:solidFill>
                            <a:schemeClr val="accent1">
                              <a:lumMod val="50000"/>
                            </a:schemeClr>
                          </a:solidFill>
                        </a:rPr>
                        <a:t>3 Libros</a:t>
                      </a:r>
                    </a:p>
                  </a:txBody>
                  <a:tcPr marL="91421" marR="91421" marT="45722" marB="45722"/>
                </a:tc>
                <a:extLst>
                  <a:ext uri="{0D108BD9-81ED-4DB2-BD59-A6C34878D82A}">
                    <a16:rowId xmlns:a16="http://schemas.microsoft.com/office/drawing/2014/main" val="10004"/>
                  </a:ext>
                </a:extLst>
              </a:tr>
            </a:tbl>
          </a:graphicData>
        </a:graphic>
      </p:graphicFrame>
      <p:sp>
        <p:nvSpPr>
          <p:cNvPr id="15" name="Rectángulo 14">
            <a:extLst>
              <a:ext uri="{FF2B5EF4-FFF2-40B4-BE49-F238E27FC236}">
                <a16:creationId xmlns:a16="http://schemas.microsoft.com/office/drawing/2014/main" id="{BF54EF24-163C-5674-A368-22AD35944539}"/>
              </a:ext>
            </a:extLst>
          </p:cNvPr>
          <p:cNvSpPr/>
          <p:nvPr/>
        </p:nvSpPr>
        <p:spPr>
          <a:xfrm>
            <a:off x="3648819" y="1032139"/>
            <a:ext cx="5385012" cy="461665"/>
          </a:xfrm>
          <a:prstGeom prst="rect">
            <a:avLst/>
          </a:prstGeom>
          <a:noFill/>
        </p:spPr>
        <p:txBody>
          <a:bodyPr wrap="square">
            <a:spAutoFit/>
          </a:bodyPr>
          <a:lstStyle/>
          <a:p>
            <a:pPr algn="ctr" eaLnBrk="1" fontAlgn="auto" hangingPunct="1">
              <a:spcBef>
                <a:spcPts val="0"/>
              </a:spcBef>
              <a:spcAft>
                <a:spcPts val="0"/>
              </a:spcAft>
              <a:defRPr/>
            </a:pPr>
            <a:r>
              <a:rPr lang="es-ES" sz="2400" i="1" dirty="0">
                <a:ln w="0">
                  <a:solidFill>
                    <a:srgbClr val="0070C0"/>
                  </a:solidFill>
                </a:ln>
                <a:solidFill>
                  <a:srgbClr val="0070C0"/>
                </a:solidFill>
                <a:effectLst>
                  <a:outerShdw blurRad="38100" dist="38100" dir="2700000" algn="tl">
                    <a:srgbClr val="000000">
                      <a:alpha val="43137"/>
                    </a:srgbClr>
                  </a:outerShdw>
                </a:effectLst>
                <a:latin typeface="+mn-lt"/>
              </a:rPr>
              <a:t>Préstamo y Devolución</a:t>
            </a:r>
          </a:p>
        </p:txBody>
      </p:sp>
      <p:sp>
        <p:nvSpPr>
          <p:cNvPr id="3" name="Rectángulo 2">
            <a:extLst>
              <a:ext uri="{FF2B5EF4-FFF2-40B4-BE49-F238E27FC236}">
                <a16:creationId xmlns:a16="http://schemas.microsoft.com/office/drawing/2014/main" id="{C44F110C-5A33-1984-6D15-7791E1DBA5D7}"/>
              </a:ext>
            </a:extLst>
          </p:cNvPr>
          <p:cNvSpPr/>
          <p:nvPr/>
        </p:nvSpPr>
        <p:spPr>
          <a:xfrm>
            <a:off x="3227780" y="214196"/>
            <a:ext cx="5196840" cy="523220"/>
          </a:xfrm>
          <a:prstGeom prst="rect">
            <a:avLst/>
          </a:prstGeom>
        </p:spPr>
        <p:txBody>
          <a:bodyPr>
            <a:spAutoFit/>
          </a:bodyPr>
          <a:lstStyle/>
          <a:p>
            <a:pPr algn="ctr" eaLnBrk="1" fontAlgn="auto" hangingPunct="1">
              <a:spcBef>
                <a:spcPts val="0"/>
              </a:spcBef>
              <a:spcAft>
                <a:spcPts val="0"/>
              </a:spcAft>
              <a:defRPr/>
            </a:pPr>
            <a:r>
              <a:rPr lang="es-ES" sz="2800" dirty="0">
                <a:ln w="0">
                  <a:solidFill>
                    <a:srgbClr val="0070C0"/>
                  </a:solidFill>
                </a:ln>
                <a:solidFill>
                  <a:schemeClr val="accent1">
                    <a:lumMod val="75000"/>
                  </a:schemeClr>
                </a:solidFill>
                <a:effectLst>
                  <a:outerShdw blurRad="38100" dist="25400" dir="5400000" algn="ctr" rotWithShape="0">
                    <a:srgbClr val="6E747A">
                      <a:alpha val="43000"/>
                    </a:srgbClr>
                  </a:outerShdw>
                </a:effectLst>
                <a:latin typeface="+mn-lt"/>
              </a:rPr>
              <a:t>CONDICIONES GENERALES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8B20323-A536-CFB9-FE61-AB0F5DFAAC12}"/>
              </a:ext>
            </a:extLst>
          </p:cNvPr>
          <p:cNvSpPr/>
          <p:nvPr/>
        </p:nvSpPr>
        <p:spPr>
          <a:xfrm>
            <a:off x="3274275" y="274765"/>
            <a:ext cx="5196840" cy="523220"/>
          </a:xfrm>
          <a:prstGeom prst="rect">
            <a:avLst/>
          </a:prstGeom>
        </p:spPr>
        <p:txBody>
          <a:bodyPr>
            <a:spAutoFit/>
          </a:bodyPr>
          <a:lstStyle/>
          <a:p>
            <a:pPr algn="ctr" eaLnBrk="1" fontAlgn="auto" hangingPunct="1">
              <a:spcBef>
                <a:spcPts val="0"/>
              </a:spcBef>
              <a:spcAft>
                <a:spcPts val="0"/>
              </a:spcAft>
              <a:defRPr/>
            </a:pPr>
            <a:r>
              <a:rPr lang="es-ES" sz="2800" dirty="0">
                <a:ln w="0">
                  <a:solidFill>
                    <a:srgbClr val="FF0000"/>
                  </a:solidFill>
                </a:ln>
                <a:solidFill>
                  <a:schemeClr val="accent1">
                    <a:lumMod val="75000"/>
                  </a:schemeClr>
                </a:solidFill>
                <a:effectLst>
                  <a:outerShdw blurRad="38100" dist="25400" dir="5400000" algn="ctr" rotWithShape="0">
                    <a:srgbClr val="6E747A">
                      <a:alpha val="43000"/>
                    </a:srgbClr>
                  </a:outerShdw>
                </a:effectLst>
                <a:latin typeface="+mn-lt"/>
              </a:rPr>
              <a:t>SANCIONES</a:t>
            </a:r>
          </a:p>
        </p:txBody>
      </p:sp>
      <p:sp>
        <p:nvSpPr>
          <p:cNvPr id="3" name="CuadroTexto 2">
            <a:extLst>
              <a:ext uri="{FF2B5EF4-FFF2-40B4-BE49-F238E27FC236}">
                <a16:creationId xmlns:a16="http://schemas.microsoft.com/office/drawing/2014/main" id="{092D7E58-038B-BD76-F539-132611A8360B}"/>
              </a:ext>
            </a:extLst>
          </p:cNvPr>
          <p:cNvSpPr txBox="1"/>
          <p:nvPr/>
        </p:nvSpPr>
        <p:spPr>
          <a:xfrm>
            <a:off x="3017393" y="1055974"/>
            <a:ext cx="7300863" cy="6017032"/>
          </a:xfrm>
          <a:prstGeom prst="rect">
            <a:avLst/>
          </a:prstGeom>
          <a:noFill/>
        </p:spPr>
        <p:txBody>
          <a:bodyPr wrap="square" rtlCol="0">
            <a:spAutoFit/>
          </a:bodyPr>
          <a:lstStyle/>
          <a:p>
            <a:pPr algn="just"/>
            <a:r>
              <a:rPr lang="es-ES" b="1" dirty="0">
                <a:solidFill>
                  <a:schemeClr val="accent1">
                    <a:lumMod val="75000"/>
                  </a:schemeClr>
                </a:solidFill>
              </a:rPr>
              <a:t>1. Retraso en la devolución de materiales</a:t>
            </a:r>
          </a:p>
          <a:p>
            <a:pPr algn="just"/>
            <a:endParaRPr lang="es-ES" sz="1100" b="1" dirty="0">
              <a:solidFill>
                <a:schemeClr val="accent1">
                  <a:lumMod val="75000"/>
                </a:schemeClr>
              </a:solidFill>
            </a:endParaRPr>
          </a:p>
          <a:p>
            <a:pPr marL="285750" indent="-285750" algn="just">
              <a:buFont typeface="Wingdings" panose="05000000000000000000" pitchFamily="2" charset="2"/>
              <a:buChar char="Ø"/>
            </a:pPr>
            <a:r>
              <a:rPr lang="es-ES" dirty="0">
                <a:solidFill>
                  <a:schemeClr val="accent1">
                    <a:lumMod val="75000"/>
                  </a:schemeClr>
                </a:solidFill>
              </a:rPr>
              <a:t>Multa monetaria por día de retraso por cada material prestado.</a:t>
            </a:r>
          </a:p>
          <a:p>
            <a:pPr marL="285750" indent="-285750" algn="just">
              <a:buFont typeface="Wingdings" panose="05000000000000000000" pitchFamily="2" charset="2"/>
              <a:buChar char="Ø"/>
            </a:pPr>
            <a:r>
              <a:rPr lang="es-ES" dirty="0">
                <a:solidFill>
                  <a:schemeClr val="accent1">
                    <a:lumMod val="75000"/>
                  </a:schemeClr>
                </a:solidFill>
              </a:rPr>
              <a:t>Suspensión temporal del préstamo (No podrá prestar libros hasta tanto no se pague la totalidad de la multa).</a:t>
            </a:r>
          </a:p>
          <a:p>
            <a:pPr marL="285750" indent="-285750" algn="just">
              <a:buFont typeface="Wingdings" panose="05000000000000000000" pitchFamily="2" charset="2"/>
              <a:buChar char="Ø"/>
            </a:pPr>
            <a:r>
              <a:rPr lang="es-ES" dirty="0">
                <a:solidFill>
                  <a:schemeClr val="accent1">
                    <a:lumMod val="75000"/>
                  </a:schemeClr>
                </a:solidFill>
              </a:rPr>
              <a:t>Prohibición de renovar el material atrasado.</a:t>
            </a:r>
          </a:p>
          <a:p>
            <a:pPr algn="just"/>
            <a:endParaRPr lang="es-ES" b="1" dirty="0">
              <a:solidFill>
                <a:schemeClr val="accent1">
                  <a:lumMod val="75000"/>
                </a:schemeClr>
              </a:solidFill>
            </a:endParaRPr>
          </a:p>
          <a:p>
            <a:pPr algn="just"/>
            <a:endParaRPr lang="es-ES" sz="1050" b="1" dirty="0">
              <a:solidFill>
                <a:schemeClr val="accent1">
                  <a:lumMod val="75000"/>
                </a:schemeClr>
              </a:solidFill>
            </a:endParaRPr>
          </a:p>
          <a:p>
            <a:pPr algn="just"/>
            <a:r>
              <a:rPr lang="es-ES" b="1" dirty="0">
                <a:solidFill>
                  <a:schemeClr val="accent1">
                    <a:lumMod val="75000"/>
                  </a:schemeClr>
                </a:solidFill>
              </a:rPr>
              <a:t>2. Pérdida o daño de material</a:t>
            </a:r>
          </a:p>
          <a:p>
            <a:pPr algn="just"/>
            <a:endParaRPr lang="es-ES" sz="1100" b="1" dirty="0">
              <a:solidFill>
                <a:schemeClr val="accent1">
                  <a:lumMod val="75000"/>
                </a:schemeClr>
              </a:solidFill>
            </a:endParaRPr>
          </a:p>
          <a:p>
            <a:pPr marL="285750" indent="-285750" algn="just">
              <a:buFont typeface="Wingdings" panose="05000000000000000000" pitchFamily="2" charset="2"/>
              <a:buChar char="Ø"/>
            </a:pPr>
            <a:r>
              <a:rPr lang="es-ES" dirty="0">
                <a:solidFill>
                  <a:schemeClr val="accent1">
                    <a:lumMod val="75000"/>
                  </a:schemeClr>
                </a:solidFill>
              </a:rPr>
              <a:t>Reposición del mismo título o equivalente (mismo autor y edición reciente).</a:t>
            </a:r>
          </a:p>
          <a:p>
            <a:pPr marL="285750" indent="-285750" algn="just">
              <a:buFont typeface="Wingdings" panose="05000000000000000000" pitchFamily="2" charset="2"/>
              <a:buChar char="Ø"/>
            </a:pPr>
            <a:r>
              <a:rPr lang="es-ES" dirty="0">
                <a:solidFill>
                  <a:schemeClr val="accent1">
                    <a:lumMod val="75000"/>
                  </a:schemeClr>
                </a:solidFill>
              </a:rPr>
              <a:t>Pago del valor comercial actualizado.</a:t>
            </a:r>
          </a:p>
          <a:p>
            <a:pPr marL="285750" indent="-285750" algn="just">
              <a:buFont typeface="Wingdings" panose="05000000000000000000" pitchFamily="2" charset="2"/>
              <a:buChar char="Ø"/>
            </a:pPr>
            <a:r>
              <a:rPr lang="es-ES" dirty="0">
                <a:solidFill>
                  <a:schemeClr val="accent1">
                    <a:lumMod val="75000"/>
                  </a:schemeClr>
                </a:solidFill>
              </a:rPr>
              <a:t>Suspensión del servicio hasta que se reponga o pague el material perdido o dañado.</a:t>
            </a:r>
          </a:p>
          <a:p>
            <a:pPr algn="just"/>
            <a:endParaRPr lang="es-ES" sz="1050" b="1" dirty="0">
              <a:solidFill>
                <a:schemeClr val="accent1">
                  <a:lumMod val="75000"/>
                </a:schemeClr>
              </a:solidFill>
            </a:endParaRPr>
          </a:p>
          <a:p>
            <a:pPr algn="just"/>
            <a:endParaRPr lang="es-ES" b="1" dirty="0">
              <a:solidFill>
                <a:schemeClr val="accent1">
                  <a:lumMod val="75000"/>
                </a:schemeClr>
              </a:solidFill>
            </a:endParaRPr>
          </a:p>
          <a:p>
            <a:pPr algn="just"/>
            <a:r>
              <a:rPr lang="es-ES" b="1" dirty="0">
                <a:solidFill>
                  <a:schemeClr val="accent1">
                    <a:lumMod val="75000"/>
                  </a:schemeClr>
                </a:solidFill>
              </a:rPr>
              <a:t>3. Conducta inapropiada en las instalaciones</a:t>
            </a:r>
          </a:p>
          <a:p>
            <a:pPr algn="just"/>
            <a:endParaRPr lang="es-ES" b="1" dirty="0">
              <a:solidFill>
                <a:schemeClr val="accent1">
                  <a:lumMod val="75000"/>
                </a:schemeClr>
              </a:solidFill>
            </a:endParaRPr>
          </a:p>
          <a:p>
            <a:pPr marL="285750" indent="-285750" algn="just">
              <a:buFont typeface="Wingdings" panose="05000000000000000000" pitchFamily="2" charset="2"/>
              <a:buChar char="Ø"/>
            </a:pPr>
            <a:r>
              <a:rPr lang="es-ES" dirty="0">
                <a:solidFill>
                  <a:schemeClr val="accent1">
                    <a:lumMod val="75000"/>
                  </a:schemeClr>
                </a:solidFill>
              </a:rPr>
              <a:t>Amonestación verbal o escrita.</a:t>
            </a:r>
          </a:p>
          <a:p>
            <a:pPr marL="285750" indent="-285750" algn="just">
              <a:buFont typeface="Wingdings" panose="05000000000000000000" pitchFamily="2" charset="2"/>
              <a:buChar char="Ø"/>
            </a:pPr>
            <a:r>
              <a:rPr lang="es-ES" dirty="0">
                <a:solidFill>
                  <a:schemeClr val="accent1">
                    <a:lumMod val="75000"/>
                  </a:schemeClr>
                </a:solidFill>
              </a:rPr>
              <a:t>Expulsión temporal del recinto.</a:t>
            </a:r>
          </a:p>
          <a:p>
            <a:pPr marL="285750" indent="-285750" algn="just">
              <a:buFont typeface="Wingdings" panose="05000000000000000000" pitchFamily="2" charset="2"/>
              <a:buChar char="Ø"/>
            </a:pPr>
            <a:r>
              <a:rPr lang="es-ES" dirty="0">
                <a:solidFill>
                  <a:schemeClr val="accent1">
                    <a:lumMod val="75000"/>
                  </a:schemeClr>
                </a:solidFill>
              </a:rPr>
              <a:t>Suspensión del acceso a la biblioteca por días o semanas</a:t>
            </a:r>
            <a:r>
              <a:rPr lang="es-ES" dirty="0">
                <a:solidFill>
                  <a:srgbClr val="FF0000"/>
                </a:solidFill>
              </a:rPr>
              <a:t>.</a:t>
            </a:r>
            <a:endParaRPr lang="es-ES" b="1" dirty="0"/>
          </a:p>
          <a:p>
            <a:endParaRPr lang="es-CO" dirty="0"/>
          </a:p>
        </p:txBody>
      </p:sp>
      <p:grpSp>
        <p:nvGrpSpPr>
          <p:cNvPr id="7" name="Grupo 6">
            <a:extLst>
              <a:ext uri="{FF2B5EF4-FFF2-40B4-BE49-F238E27FC236}">
                <a16:creationId xmlns:a16="http://schemas.microsoft.com/office/drawing/2014/main" id="{2CB258F1-0135-9CED-0E5C-6713EB6AF86F}"/>
              </a:ext>
            </a:extLst>
          </p:cNvPr>
          <p:cNvGrpSpPr/>
          <p:nvPr/>
        </p:nvGrpSpPr>
        <p:grpSpPr>
          <a:xfrm>
            <a:off x="313867" y="2603714"/>
            <a:ext cx="2537821" cy="2897189"/>
            <a:chOff x="313867" y="2371240"/>
            <a:chExt cx="2703526" cy="3129664"/>
          </a:xfrm>
        </p:grpSpPr>
        <p:pic>
          <p:nvPicPr>
            <p:cNvPr id="5" name="Imagen 4">
              <a:extLst>
                <a:ext uri="{FF2B5EF4-FFF2-40B4-BE49-F238E27FC236}">
                  <a16:creationId xmlns:a16="http://schemas.microsoft.com/office/drawing/2014/main" id="{49B34922-0C89-A365-ED9E-E683CD94A4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867" y="2371240"/>
              <a:ext cx="2703526" cy="3129664"/>
            </a:xfrm>
            <a:prstGeom prst="rect">
              <a:avLst/>
            </a:prstGeom>
          </p:spPr>
        </p:pic>
        <p:sp>
          <p:nvSpPr>
            <p:cNvPr id="6" name="CuadroTexto 5">
              <a:extLst>
                <a:ext uri="{FF2B5EF4-FFF2-40B4-BE49-F238E27FC236}">
                  <a16:creationId xmlns:a16="http://schemas.microsoft.com/office/drawing/2014/main" id="{46DE8C9E-DDB6-356F-7033-C8D5BB0C53E9}"/>
                </a:ext>
              </a:extLst>
            </p:cNvPr>
            <p:cNvSpPr txBox="1"/>
            <p:nvPr/>
          </p:nvSpPr>
          <p:spPr>
            <a:xfrm>
              <a:off x="787209" y="2774196"/>
              <a:ext cx="1663853" cy="461665"/>
            </a:xfrm>
            <a:prstGeom prst="rect">
              <a:avLst/>
            </a:prstGeom>
            <a:noFill/>
          </p:spPr>
          <p:txBody>
            <a:bodyPr wrap="none" rtlCol="0">
              <a:spAutoFit/>
            </a:bodyPr>
            <a:lstStyle/>
            <a:p>
              <a:r>
                <a:rPr lang="es-ES" sz="2400" b="1" dirty="0">
                  <a:solidFill>
                    <a:schemeClr val="bg1"/>
                  </a:solidFill>
                </a:rPr>
                <a:t>SANCIONES</a:t>
              </a:r>
              <a:endParaRPr lang="es-CO" sz="2400" b="1" dirty="0">
                <a:solidFill>
                  <a:schemeClr val="bg1"/>
                </a:solidFill>
              </a:endParaRPr>
            </a:p>
          </p:txBody>
        </p:sp>
      </p:grpSp>
    </p:spTree>
    <p:extLst>
      <p:ext uri="{BB962C8B-B14F-4D97-AF65-F5344CB8AC3E}">
        <p14:creationId xmlns:p14="http://schemas.microsoft.com/office/powerpoint/2010/main" val="395942238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5487</TotalTime>
  <Words>2405</Words>
  <Application>Microsoft Office PowerPoint</Application>
  <PresentationFormat>Panorámica</PresentationFormat>
  <Paragraphs>206</Paragraphs>
  <Slides>36</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Arial</vt:lpstr>
      <vt:lpstr>Calibri</vt:lpstr>
      <vt:lpstr>Calibri Light</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CONDICIONES GENERALES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GEEO</dc:creator>
  <cp:lastModifiedBy>Eliasith Iglesias Avendaño</cp:lastModifiedBy>
  <cp:revision>386</cp:revision>
  <dcterms:created xsi:type="dcterms:W3CDTF">2020-04-09T19:15:00Z</dcterms:created>
  <dcterms:modified xsi:type="dcterms:W3CDTF">2025-08-08T22:26:09Z</dcterms:modified>
</cp:coreProperties>
</file>