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ek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0" roundtripDataSignature="AMtx7mg8soFDbqzN0lmADKg6vefgOi2k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ko-bold.fntdata"/><Relationship Id="rId6" Type="http://schemas.openxmlformats.org/officeDocument/2006/relationships/slide" Target="slides/slide1.xml"/><Relationship Id="rId18" Type="http://schemas.openxmlformats.org/officeDocument/2006/relationships/font" Target="fonts/Tek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5" name="Shape 15"/>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6" name="Shape 66"/>
        <p:cNvGrpSpPr/>
        <p:nvPr/>
      </p:nvGrpSpPr>
      <p:grpSpPr>
        <a:xfrm>
          <a:off x="0" y="0"/>
          <a:ext cx="0" cy="0"/>
          <a:chOff x="0" y="0"/>
          <a:chExt cx="0" cy="0"/>
        </a:xfrm>
      </p:grpSpPr>
      <p:sp>
        <p:nvSpPr>
          <p:cNvPr id="67" name="Google Shape;67;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3"/>
          <p:cNvSpPr/>
          <p:nvPr>
            <p:ph idx="2" type="pic"/>
          </p:nvPr>
        </p:nvSpPr>
        <p:spPr>
          <a:xfrm>
            <a:off x="5183188" y="987425"/>
            <a:ext cx="6172200" cy="4873625"/>
          </a:xfrm>
          <a:prstGeom prst="rect">
            <a:avLst/>
          </a:prstGeom>
          <a:noFill/>
          <a:ln>
            <a:noFill/>
          </a:ln>
        </p:spPr>
      </p:sp>
      <p:sp>
        <p:nvSpPr>
          <p:cNvPr id="69" name="Google Shape;69;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3" name="Shape 73"/>
        <p:cNvGrpSpPr/>
        <p:nvPr/>
      </p:nvGrpSpPr>
      <p:grpSpPr>
        <a:xfrm>
          <a:off x="0" y="0"/>
          <a:ext cx="0" cy="0"/>
          <a:chOff x="0" y="0"/>
          <a:chExt cx="0" cy="0"/>
        </a:xfrm>
      </p:grpSpPr>
      <p:sp>
        <p:nvSpPr>
          <p:cNvPr id="74" name="Google Shape;7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9" name="Shape 79"/>
        <p:cNvGrpSpPr/>
        <p:nvPr/>
      </p:nvGrpSpPr>
      <p:grpSpPr>
        <a:xfrm>
          <a:off x="0" y="0"/>
          <a:ext cx="0" cy="0"/>
          <a:chOff x="0" y="0"/>
          <a:chExt cx="0" cy="0"/>
        </a:xfrm>
      </p:grpSpPr>
      <p:sp>
        <p:nvSpPr>
          <p:cNvPr id="80" name="Google Shape;80;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 name="Shape 16"/>
        <p:cNvGrpSpPr/>
        <p:nvPr/>
      </p:nvGrpSpPr>
      <p:grpSpPr>
        <a:xfrm>
          <a:off x="0" y="0"/>
          <a:ext cx="0" cy="0"/>
          <a:chOff x="0" y="0"/>
          <a:chExt cx="0" cy="0"/>
        </a:xfrm>
      </p:grpSpPr>
      <p:sp>
        <p:nvSpPr>
          <p:cNvPr id="17" name="Google Shape;17;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9" name="Shape 59"/>
        <p:cNvGrpSpPr/>
        <p:nvPr/>
      </p:nvGrpSpPr>
      <p:grpSpPr>
        <a:xfrm>
          <a:off x="0" y="0"/>
          <a:ext cx="0" cy="0"/>
          <a:chOff x="0" y="0"/>
          <a:chExt cx="0" cy="0"/>
        </a:xfrm>
      </p:grpSpPr>
      <p:sp>
        <p:nvSpPr>
          <p:cNvPr id="60" name="Google Shape;60;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E599"/>
            </a:gs>
            <a:gs pos="74000">
              <a:srgbClr val="A9BEE4"/>
            </a:gs>
            <a:gs pos="83000">
              <a:srgbClr val="A9BEE4"/>
            </a:gs>
            <a:gs pos="100000">
              <a:srgbClr val="C5D3ED"/>
            </a:gs>
          </a:gsLst>
          <a:lin ang="5400000" scaled="0"/>
        </a:gra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1.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hyperlink" Target="https://docs.google.com/document/d/1gHxjndPDNJ1x9mp86C_rdtT6MZuU2ShQ/edit?usp=sharing&amp;ouid=108890741976575911660&amp;rtpof=true&amp;sd=true"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0.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10.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6053070" y="617013"/>
            <a:ext cx="402462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9600" u="none" cap="none" strike="noStrike">
                <a:solidFill>
                  <a:srgbClr val="2E75B5"/>
                </a:solidFill>
                <a:latin typeface="Teko"/>
                <a:ea typeface="Teko"/>
                <a:cs typeface="Teko"/>
                <a:sym typeface="Teko"/>
              </a:rPr>
              <a:t>2025</a:t>
            </a:r>
            <a:endParaRPr b="0" i="0" sz="9600" u="none" cap="none" strike="noStrike">
              <a:solidFill>
                <a:srgbClr val="2E75B5"/>
              </a:solidFill>
              <a:latin typeface="Teko"/>
              <a:ea typeface="Teko"/>
              <a:cs typeface="Teko"/>
              <a:sym typeface="Teko"/>
            </a:endParaRPr>
          </a:p>
        </p:txBody>
      </p:sp>
      <p:sp>
        <p:nvSpPr>
          <p:cNvPr id="90" name="Google Shape;90;p1"/>
          <p:cNvSpPr/>
          <p:nvPr/>
        </p:nvSpPr>
        <p:spPr>
          <a:xfrm>
            <a:off x="4733296" y="2353085"/>
            <a:ext cx="7116159"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s-ES" sz="4800" u="none" cap="none" strike="noStrike">
                <a:solidFill>
                  <a:srgbClr val="336987"/>
                </a:solidFill>
                <a:latin typeface="Microsoft Yahei"/>
                <a:ea typeface="Microsoft Yahei"/>
                <a:cs typeface="Microsoft Yahei"/>
                <a:sym typeface="Microsoft Yahei"/>
              </a:rPr>
              <a:t>Informe Ejecutivo I Semestre </a:t>
            </a:r>
            <a:endParaRPr b="1" i="0" sz="4800" u="none" cap="none" strike="noStrike">
              <a:solidFill>
                <a:srgbClr val="336987"/>
              </a:solidFill>
              <a:latin typeface="Microsoft Yahei"/>
              <a:ea typeface="Microsoft Yahei"/>
              <a:cs typeface="Microsoft Yahei"/>
              <a:sym typeface="Microsoft Yahei"/>
            </a:endParaRPr>
          </a:p>
        </p:txBody>
      </p:sp>
      <p:sp>
        <p:nvSpPr>
          <p:cNvPr id="91" name="Google Shape;91;p1"/>
          <p:cNvSpPr/>
          <p:nvPr/>
        </p:nvSpPr>
        <p:spPr>
          <a:xfrm flipH="1">
            <a:off x="5279500" y="4004708"/>
            <a:ext cx="5723722" cy="4104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s-ES" sz="2667" u="none" cap="none" strike="noStrike">
                <a:solidFill>
                  <a:srgbClr val="006699"/>
                </a:solidFill>
                <a:latin typeface="Microsoft Yahei"/>
                <a:ea typeface="Microsoft Yahei"/>
                <a:cs typeface="Microsoft Yahei"/>
                <a:sym typeface="Microsoft Yahei"/>
              </a:rPr>
              <a:t>Satisfacción de Clientes</a:t>
            </a:r>
            <a:endParaRPr b="1" i="0" sz="2667" u="none" cap="none" strike="noStrike">
              <a:solidFill>
                <a:srgbClr val="006699"/>
              </a:solidFill>
              <a:latin typeface="Microsoft Yahei"/>
              <a:ea typeface="Microsoft Yahei"/>
              <a:cs typeface="Microsoft Yahei"/>
              <a:sym typeface="Microsoft Yahei"/>
            </a:endParaRPr>
          </a:p>
        </p:txBody>
      </p:sp>
      <p:sp>
        <p:nvSpPr>
          <p:cNvPr id="92" name="Google Shape;92;p1"/>
          <p:cNvSpPr txBox="1"/>
          <p:nvPr/>
        </p:nvSpPr>
        <p:spPr>
          <a:xfrm>
            <a:off x="4076657" y="5349137"/>
            <a:ext cx="3165518" cy="13033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067" u="none" cap="none" strike="noStrike">
                <a:solidFill>
                  <a:schemeClr val="dk1"/>
                </a:solidFill>
                <a:latin typeface="Microsoft Yahei"/>
                <a:ea typeface="Microsoft Yahei"/>
                <a:cs typeface="Microsoft Yahei"/>
                <a:sym typeface="Microsoft Yahei"/>
              </a:rPr>
              <a:t>Nellys Fernández M.</a:t>
            </a:r>
            <a:endParaRPr/>
          </a:p>
          <a:p>
            <a:pPr indent="0" lvl="0" marL="0" marR="0" rtl="0" algn="l">
              <a:spcBef>
                <a:spcPts val="0"/>
              </a:spcBef>
              <a:spcAft>
                <a:spcPts val="0"/>
              </a:spcAft>
              <a:buNone/>
            </a:pPr>
            <a:r>
              <a:rPr lang="es-ES" sz="1067">
                <a:solidFill>
                  <a:schemeClr val="dk1"/>
                </a:solidFill>
                <a:latin typeface="Microsoft Yahei"/>
                <a:ea typeface="Microsoft Yahei"/>
                <a:cs typeface="Microsoft Yahei"/>
                <a:sym typeface="Microsoft Yahei"/>
              </a:rPr>
              <a:t>Jefe Área Atención al Cliente</a:t>
            </a:r>
            <a:endParaRPr/>
          </a:p>
          <a:p>
            <a:pPr indent="0" lvl="0" marL="0" marR="0" rtl="0" algn="l">
              <a:spcBef>
                <a:spcPts val="0"/>
              </a:spcBef>
              <a:spcAft>
                <a:spcPts val="0"/>
              </a:spcAft>
              <a:buNone/>
            </a:pPr>
            <a:r>
              <a:rPr lang="es-ES" sz="1067">
                <a:solidFill>
                  <a:schemeClr val="dk1"/>
                </a:solidFill>
                <a:latin typeface="Microsoft Yahei"/>
                <a:ea typeface="Microsoft Yahei"/>
                <a:cs typeface="Microsoft Yahei"/>
                <a:sym typeface="Microsoft Yahei"/>
              </a:rPr>
              <a:t>Proyectado por:</a:t>
            </a:r>
            <a:endParaRPr/>
          </a:p>
          <a:p>
            <a:pPr indent="0" lvl="0" marL="0" marR="0" rtl="0" algn="l">
              <a:spcBef>
                <a:spcPts val="0"/>
              </a:spcBef>
              <a:spcAft>
                <a:spcPts val="0"/>
              </a:spcAft>
              <a:buNone/>
            </a:pPr>
            <a:r>
              <a:rPr lang="es-ES" sz="1067">
                <a:solidFill>
                  <a:schemeClr val="dk1"/>
                </a:solidFill>
                <a:latin typeface="Microsoft Yahei"/>
                <a:ea typeface="Microsoft Yahei"/>
                <a:cs typeface="Microsoft Yahei"/>
                <a:sym typeface="Microsoft Yahei"/>
              </a:rPr>
              <a:t>José Vargas Rodríguez</a:t>
            </a:r>
            <a:endParaRPr/>
          </a:p>
          <a:p>
            <a:pPr indent="0" lvl="0" marL="0" marR="0" rtl="0" algn="l">
              <a:spcBef>
                <a:spcPts val="0"/>
              </a:spcBef>
              <a:spcAft>
                <a:spcPts val="0"/>
              </a:spcAft>
              <a:buNone/>
            </a:pPr>
            <a:r>
              <a:rPr lang="es-ES" sz="1067">
                <a:solidFill>
                  <a:schemeClr val="dk1"/>
                </a:solidFill>
                <a:latin typeface="Microsoft Yahei"/>
                <a:ea typeface="Microsoft Yahei"/>
                <a:cs typeface="Microsoft Yahei"/>
                <a:sym typeface="Microsoft Yahei"/>
              </a:rPr>
              <a:t>Aux. Administrativo I</a:t>
            </a:r>
            <a:endParaRPr/>
          </a:p>
          <a:p>
            <a:pPr indent="0" lvl="0" marL="0" marR="0" rtl="0" algn="l">
              <a:spcBef>
                <a:spcPts val="0"/>
              </a:spcBef>
              <a:spcAft>
                <a:spcPts val="0"/>
              </a:spcAft>
              <a:buNone/>
            </a:pPr>
            <a:r>
              <a:t/>
            </a:r>
            <a:endParaRPr sz="1067">
              <a:solidFill>
                <a:srgbClr val="A5A5A5"/>
              </a:solidFill>
              <a:latin typeface="Microsoft Yahei"/>
              <a:ea typeface="Microsoft Yahei"/>
              <a:cs typeface="Microsoft Yahei"/>
              <a:sym typeface="Microsoft Yahei"/>
            </a:endParaRPr>
          </a:p>
          <a:p>
            <a:pPr indent="0" lvl="0" marL="0" marR="0" rtl="0" algn="l">
              <a:spcBef>
                <a:spcPts val="0"/>
              </a:spcBef>
              <a:spcAft>
                <a:spcPts val="0"/>
              </a:spcAft>
              <a:buNone/>
            </a:pPr>
            <a:r>
              <a:t/>
            </a:r>
            <a:endParaRPr sz="1467">
              <a:solidFill>
                <a:srgbClr val="595959"/>
              </a:solidFill>
              <a:latin typeface="Microsoft Yahei"/>
              <a:ea typeface="Microsoft Yahei"/>
              <a:cs typeface="Microsoft Yahei"/>
              <a:sym typeface="Microsoft Yahei"/>
            </a:endParaRPr>
          </a:p>
        </p:txBody>
      </p:sp>
      <p:sp>
        <p:nvSpPr>
          <p:cNvPr id="93" name="Google Shape;93;p1"/>
          <p:cNvSpPr/>
          <p:nvPr/>
        </p:nvSpPr>
        <p:spPr>
          <a:xfrm>
            <a:off x="-16933" y="-2117"/>
            <a:ext cx="5080000" cy="4813300"/>
          </a:xfrm>
          <a:custGeom>
            <a:rect b="b" l="l" r="r" t="t"/>
            <a:pathLst>
              <a:path extrusionOk="0" h="2274" w="2400">
                <a:moveTo>
                  <a:pt x="2400" y="0"/>
                </a:moveTo>
                <a:lnTo>
                  <a:pt x="1578" y="0"/>
                </a:lnTo>
                <a:lnTo>
                  <a:pt x="0" y="1459"/>
                </a:lnTo>
                <a:lnTo>
                  <a:pt x="0" y="2274"/>
                </a:lnTo>
                <a:lnTo>
                  <a:pt x="2400" y="27"/>
                </a:lnTo>
                <a:lnTo>
                  <a:pt x="2400"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b="0" l="0" r="0" t="0"/>
          <a:stretch/>
        </p:blipFill>
        <p:spPr>
          <a:xfrm>
            <a:off x="10502108" y="137867"/>
            <a:ext cx="1555608" cy="580165"/>
          </a:xfrm>
          <a:prstGeom prst="rect">
            <a:avLst/>
          </a:prstGeom>
          <a:noFill/>
          <a:ln>
            <a:noFill/>
          </a:ln>
        </p:spPr>
      </p:pic>
      <p:pic>
        <p:nvPicPr>
          <p:cNvPr id="95" name="Google Shape;95;p1"/>
          <p:cNvPicPr preferRelativeResize="0"/>
          <p:nvPr/>
        </p:nvPicPr>
        <p:blipFill rotWithShape="1">
          <a:blip r:embed="rId4">
            <a:alphaModFix/>
          </a:blip>
          <a:srcRect b="0" l="0" r="0" t="0"/>
          <a:stretch/>
        </p:blipFill>
        <p:spPr>
          <a:xfrm>
            <a:off x="34709" y="34914"/>
            <a:ext cx="2785764" cy="6823086"/>
          </a:xfrm>
          <a:prstGeom prst="rect">
            <a:avLst/>
          </a:prstGeom>
          <a:noFill/>
          <a:ln>
            <a:noFill/>
          </a:ln>
        </p:spPr>
      </p:pic>
      <p:pic>
        <p:nvPicPr>
          <p:cNvPr descr="Imagen que contiene Texto&#10;&#10;Descripción generada automáticamente" id="96" name="Google Shape;96;p1"/>
          <p:cNvPicPr preferRelativeResize="0"/>
          <p:nvPr/>
        </p:nvPicPr>
        <p:blipFill rotWithShape="1">
          <a:blip r:embed="rId5">
            <a:alphaModFix/>
          </a:blip>
          <a:srcRect b="0" l="0" r="0" t="0"/>
          <a:stretch/>
        </p:blipFill>
        <p:spPr>
          <a:xfrm>
            <a:off x="9737885" y="6292432"/>
            <a:ext cx="2530674" cy="720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p:nvPr/>
        </p:nvSpPr>
        <p:spPr>
          <a:xfrm>
            <a:off x="0" y="6392174"/>
            <a:ext cx="6340415" cy="148326"/>
          </a:xfrm>
          <a:prstGeom prst="parallelogram">
            <a:avLst>
              <a:gd fmla="val 25000"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0"/>
          <p:cNvSpPr/>
          <p:nvPr/>
        </p:nvSpPr>
        <p:spPr>
          <a:xfrm>
            <a:off x="0" y="6553649"/>
            <a:ext cx="3073879" cy="148326"/>
          </a:xfrm>
          <a:prstGeom prst="parallelogram">
            <a:avLst>
              <a:gd fmla="val 25000" name="adj"/>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0"/>
          <p:cNvSpPr/>
          <p:nvPr/>
        </p:nvSpPr>
        <p:spPr>
          <a:xfrm rot="10800000">
            <a:off x="10850593" y="19021"/>
            <a:ext cx="1341407" cy="1388402"/>
          </a:xfrm>
          <a:prstGeom prst="rtTriangle">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0"/>
          <p:cNvSpPr/>
          <p:nvPr/>
        </p:nvSpPr>
        <p:spPr>
          <a:xfrm>
            <a:off x="11628408" y="19021"/>
            <a:ext cx="443900" cy="1690688"/>
          </a:xfrm>
          <a:prstGeom prst="round1Rect">
            <a:avLst>
              <a:gd fmla="val 16667"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7" name="Google Shape;237;p10"/>
          <p:cNvPicPr preferRelativeResize="0"/>
          <p:nvPr/>
        </p:nvPicPr>
        <p:blipFill rotWithShape="1">
          <a:blip r:embed="rId3">
            <a:alphaModFix/>
          </a:blip>
          <a:srcRect b="0" l="0" r="0" t="0"/>
          <a:stretch/>
        </p:blipFill>
        <p:spPr>
          <a:xfrm>
            <a:off x="141989" y="32051"/>
            <a:ext cx="1060796" cy="396274"/>
          </a:xfrm>
          <a:prstGeom prst="rect">
            <a:avLst/>
          </a:prstGeom>
          <a:noFill/>
          <a:ln>
            <a:noFill/>
          </a:ln>
        </p:spPr>
      </p:pic>
      <p:sp>
        <p:nvSpPr>
          <p:cNvPr id="238" name="Google Shape;238;p10"/>
          <p:cNvSpPr/>
          <p:nvPr/>
        </p:nvSpPr>
        <p:spPr>
          <a:xfrm>
            <a:off x="3972910" y="692647"/>
            <a:ext cx="4107559" cy="489310"/>
          </a:xfrm>
          <a:prstGeom prst="rect">
            <a:avLst/>
          </a:prstGeom>
          <a:solidFill>
            <a:schemeClr val="lt1"/>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accent1"/>
                </a:solidFill>
                <a:latin typeface="Calibri"/>
                <a:ea typeface="Calibri"/>
                <a:cs typeface="Calibri"/>
                <a:sym typeface="Calibri"/>
              </a:rPr>
              <a:t>CONCLUSIONES</a:t>
            </a:r>
            <a:endParaRPr b="1" sz="1800">
              <a:solidFill>
                <a:schemeClr val="accent1"/>
              </a:solidFill>
              <a:latin typeface="Calibri"/>
              <a:ea typeface="Calibri"/>
              <a:cs typeface="Calibri"/>
              <a:sym typeface="Calibri"/>
            </a:endParaRPr>
          </a:p>
        </p:txBody>
      </p:sp>
      <p:pic>
        <p:nvPicPr>
          <p:cNvPr descr="Imagen que contiene Texto&#10;&#10;Descripción generada automáticamente" id="239" name="Google Shape;239;p10"/>
          <p:cNvPicPr preferRelativeResize="0"/>
          <p:nvPr/>
        </p:nvPicPr>
        <p:blipFill rotWithShape="1">
          <a:blip r:embed="rId4">
            <a:alphaModFix/>
          </a:blip>
          <a:srcRect b="0" l="0" r="0" t="0"/>
          <a:stretch/>
        </p:blipFill>
        <p:spPr>
          <a:xfrm>
            <a:off x="9737885" y="6292432"/>
            <a:ext cx="2530674" cy="720149"/>
          </a:xfrm>
          <a:prstGeom prst="rect">
            <a:avLst/>
          </a:prstGeom>
          <a:noFill/>
          <a:ln>
            <a:noFill/>
          </a:ln>
        </p:spPr>
      </p:pic>
      <p:pic>
        <p:nvPicPr>
          <p:cNvPr id="240" name="Google Shape;240;p10"/>
          <p:cNvPicPr preferRelativeResize="0"/>
          <p:nvPr/>
        </p:nvPicPr>
        <p:blipFill rotWithShape="1">
          <a:blip r:embed="rId5">
            <a:alphaModFix/>
          </a:blip>
          <a:srcRect b="0" l="0" r="0" t="0"/>
          <a:stretch/>
        </p:blipFill>
        <p:spPr>
          <a:xfrm>
            <a:off x="0" y="2148142"/>
            <a:ext cx="1803042" cy="4553833"/>
          </a:xfrm>
          <a:prstGeom prst="rect">
            <a:avLst/>
          </a:prstGeom>
          <a:noFill/>
          <a:ln>
            <a:noFill/>
          </a:ln>
        </p:spPr>
      </p:pic>
      <p:sp>
        <p:nvSpPr>
          <p:cNvPr id="241" name="Google Shape;241;p10"/>
          <p:cNvSpPr/>
          <p:nvPr/>
        </p:nvSpPr>
        <p:spPr>
          <a:xfrm>
            <a:off x="3043950" y="1517230"/>
            <a:ext cx="609600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1.	Nivel de Satisfacción Elevado: El nivel de satisfacción general de 94,75% refleja un desempeño positivo en la mayoría de los servicios.</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2.	Áreas con Oportunidades de Mejora: Se observan servicios con puntuaciones significativamente bajas, como "Afiliación de Empresas" y "Eventos Deportivos", lo que indica la necesidad de realizar mejoras en la eficiencia y la calidad de estos procesos. El área de eventos deportivos es la que más necesita intervención, ya que presenta una gran brecha con respecto a la meta, lo que podría reflejar insatisfacción generalizada con la oferta y la ejecución de estos eventos.</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3.	Diferencias Regionales: Aunque la mayoría de las sedes alcanzaron los objetivos de satisfacción, algunas, como Santa Ana y Ciénaga, presentan un descenso respecto al año anterior, lo que requiere un análisis más profundo y la implementación de soluciones a nivel local.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1"/>
          <p:cNvSpPr/>
          <p:nvPr/>
        </p:nvSpPr>
        <p:spPr>
          <a:xfrm>
            <a:off x="0" y="6392174"/>
            <a:ext cx="6340415" cy="148326"/>
          </a:xfrm>
          <a:prstGeom prst="parallelogram">
            <a:avLst>
              <a:gd fmla="val 25000"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1"/>
          <p:cNvSpPr/>
          <p:nvPr/>
        </p:nvSpPr>
        <p:spPr>
          <a:xfrm>
            <a:off x="0" y="6553649"/>
            <a:ext cx="3073879" cy="148326"/>
          </a:xfrm>
          <a:prstGeom prst="parallelogram">
            <a:avLst>
              <a:gd fmla="val 25000" name="adj"/>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1"/>
          <p:cNvSpPr/>
          <p:nvPr/>
        </p:nvSpPr>
        <p:spPr>
          <a:xfrm rot="10800000">
            <a:off x="10850593" y="19021"/>
            <a:ext cx="1341407" cy="1388402"/>
          </a:xfrm>
          <a:prstGeom prst="rtTriangle">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1"/>
          <p:cNvSpPr/>
          <p:nvPr/>
        </p:nvSpPr>
        <p:spPr>
          <a:xfrm>
            <a:off x="11628408" y="19021"/>
            <a:ext cx="443900" cy="1690688"/>
          </a:xfrm>
          <a:prstGeom prst="round1Rect">
            <a:avLst>
              <a:gd fmla="val 16667"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0" name="Google Shape;250;p11"/>
          <p:cNvPicPr preferRelativeResize="0"/>
          <p:nvPr/>
        </p:nvPicPr>
        <p:blipFill rotWithShape="1">
          <a:blip r:embed="rId3">
            <a:alphaModFix/>
          </a:blip>
          <a:srcRect b="0" l="0" r="0" t="0"/>
          <a:stretch/>
        </p:blipFill>
        <p:spPr>
          <a:xfrm>
            <a:off x="141989" y="32051"/>
            <a:ext cx="1060796" cy="396274"/>
          </a:xfrm>
          <a:prstGeom prst="rect">
            <a:avLst/>
          </a:prstGeom>
          <a:noFill/>
          <a:ln>
            <a:noFill/>
          </a:ln>
        </p:spPr>
      </p:pic>
      <p:pic>
        <p:nvPicPr>
          <p:cNvPr id="251" name="Google Shape;251;p11"/>
          <p:cNvPicPr preferRelativeResize="0"/>
          <p:nvPr/>
        </p:nvPicPr>
        <p:blipFill rotWithShape="1">
          <a:blip r:embed="rId4">
            <a:alphaModFix/>
          </a:blip>
          <a:srcRect b="0" l="0" r="0" t="0"/>
          <a:stretch/>
        </p:blipFill>
        <p:spPr>
          <a:xfrm>
            <a:off x="4585600" y="137371"/>
            <a:ext cx="6145301" cy="493819"/>
          </a:xfrm>
          <a:prstGeom prst="rect">
            <a:avLst/>
          </a:prstGeom>
          <a:noFill/>
          <a:ln>
            <a:noFill/>
          </a:ln>
        </p:spPr>
      </p:pic>
      <p:pic>
        <p:nvPicPr>
          <p:cNvPr descr="Imagen que contiene Texto&#10;&#10;Descripción generada automáticamente" id="252" name="Google Shape;252;p11"/>
          <p:cNvPicPr preferRelativeResize="0"/>
          <p:nvPr/>
        </p:nvPicPr>
        <p:blipFill rotWithShape="1">
          <a:blip r:embed="rId5">
            <a:alphaModFix/>
          </a:blip>
          <a:srcRect b="0" l="0" r="0" t="0"/>
          <a:stretch/>
        </p:blipFill>
        <p:spPr>
          <a:xfrm>
            <a:off x="9737885" y="6292432"/>
            <a:ext cx="2530674" cy="720149"/>
          </a:xfrm>
          <a:prstGeom prst="rect">
            <a:avLst/>
          </a:prstGeom>
          <a:noFill/>
          <a:ln>
            <a:noFill/>
          </a:ln>
        </p:spPr>
      </p:pic>
      <p:sp>
        <p:nvSpPr>
          <p:cNvPr id="253" name="Google Shape;253;p11"/>
          <p:cNvSpPr/>
          <p:nvPr/>
        </p:nvSpPr>
        <p:spPr>
          <a:xfrm>
            <a:off x="3295786" y="631190"/>
            <a:ext cx="6053192"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1.	Mejorar los Procesos de Afiliación: Se recomienda agilizar los trámites de afiliación tanto para empleadores como para trabajadores, reduciendo tiempos de respuesta y mejorando la calidad de la asesoría, especialmente en las sedes con puntuaciones bajas.</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2.	Optimizar los Eventos Deportivos y Culturales: Mejorar la organización y puntualidad de los eventos deportivos y culturales, asegurando que se cumplan las expectativas de los usuarios en cuanto a la programación y la calidad de la experiencia.</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3.	Fomentar la Capacitación del Personal: Invertir en capacitación continua para los empleados, especialmente en aquellas sedes donde se reportan niveles de insatisfacción elevados, con el fin de mejorar el trato al cliente y la eficiencia en la atención.</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4.	Refuerzo en la Comunicación y Gestión de Expectativas: Reforzar la comunicación con los usuarios sobre el estado de sus trámites y servicios, especialmente en el ámbito de la cuota monetaria y los servicios en línea, para minimizar los malentendidos y aumentar la satisfacción.</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________________________________________</a:t>
            </a:r>
            <a:endParaRPr/>
          </a:p>
        </p:txBody>
      </p:sp>
      <p:pic>
        <p:nvPicPr>
          <p:cNvPr id="254" name="Google Shape;254;p11"/>
          <p:cNvPicPr preferRelativeResize="0"/>
          <p:nvPr/>
        </p:nvPicPr>
        <p:blipFill rotWithShape="1">
          <a:blip r:embed="rId6">
            <a:alphaModFix/>
          </a:blip>
          <a:srcRect b="0" l="0" r="0" t="0"/>
          <a:stretch/>
        </p:blipFill>
        <p:spPr>
          <a:xfrm>
            <a:off x="1" y="1920641"/>
            <a:ext cx="2150772" cy="49373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p:nvPr/>
        </p:nvSpPr>
        <p:spPr>
          <a:xfrm>
            <a:off x="0" y="6392174"/>
            <a:ext cx="6340415" cy="148326"/>
          </a:xfrm>
          <a:prstGeom prst="parallelogram">
            <a:avLst>
              <a:gd fmla="val 25000"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2"/>
          <p:cNvSpPr/>
          <p:nvPr/>
        </p:nvSpPr>
        <p:spPr>
          <a:xfrm>
            <a:off x="0" y="6553649"/>
            <a:ext cx="3073879" cy="148326"/>
          </a:xfrm>
          <a:prstGeom prst="parallelogram">
            <a:avLst>
              <a:gd fmla="val 25000" name="adj"/>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2"/>
          <p:cNvSpPr/>
          <p:nvPr/>
        </p:nvSpPr>
        <p:spPr>
          <a:xfrm rot="10800000">
            <a:off x="10850593" y="19021"/>
            <a:ext cx="1341407" cy="1388402"/>
          </a:xfrm>
          <a:prstGeom prst="rtTriangle">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2"/>
          <p:cNvSpPr/>
          <p:nvPr/>
        </p:nvSpPr>
        <p:spPr>
          <a:xfrm>
            <a:off x="11628408" y="19021"/>
            <a:ext cx="443900" cy="1690688"/>
          </a:xfrm>
          <a:prstGeom prst="round1Rect">
            <a:avLst>
              <a:gd fmla="val 16667"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3" name="Google Shape;263;p12"/>
          <p:cNvPicPr preferRelativeResize="0"/>
          <p:nvPr/>
        </p:nvPicPr>
        <p:blipFill rotWithShape="1">
          <a:blip r:embed="rId3">
            <a:alphaModFix/>
          </a:blip>
          <a:srcRect b="0" l="0" r="0" t="0"/>
          <a:stretch/>
        </p:blipFill>
        <p:spPr>
          <a:xfrm>
            <a:off x="119692" y="19021"/>
            <a:ext cx="1060796" cy="396274"/>
          </a:xfrm>
          <a:prstGeom prst="rect">
            <a:avLst/>
          </a:prstGeom>
          <a:noFill/>
          <a:ln>
            <a:noFill/>
          </a:ln>
        </p:spPr>
      </p:pic>
      <p:sp>
        <p:nvSpPr>
          <p:cNvPr id="264" name="Google Shape;264;p12"/>
          <p:cNvSpPr txBox="1"/>
          <p:nvPr/>
        </p:nvSpPr>
        <p:spPr>
          <a:xfrm>
            <a:off x="3154522" y="1709709"/>
            <a:ext cx="582741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Para conocer el informe de la medición de la satisfacción I semestre 2025 ingresar al link: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Imagen que contiene Texto&#10;&#10;Descripción generada automáticamente" id="265" name="Google Shape;265;p12"/>
          <p:cNvPicPr preferRelativeResize="0"/>
          <p:nvPr/>
        </p:nvPicPr>
        <p:blipFill rotWithShape="1">
          <a:blip r:embed="rId4">
            <a:alphaModFix/>
          </a:blip>
          <a:srcRect b="0" l="0" r="0" t="0"/>
          <a:stretch/>
        </p:blipFill>
        <p:spPr>
          <a:xfrm>
            <a:off x="9737885" y="6292432"/>
            <a:ext cx="2530674" cy="720149"/>
          </a:xfrm>
          <a:prstGeom prst="rect">
            <a:avLst/>
          </a:prstGeom>
          <a:noFill/>
          <a:ln>
            <a:noFill/>
          </a:ln>
        </p:spPr>
      </p:pic>
      <p:pic>
        <p:nvPicPr>
          <p:cNvPr id="266" name="Google Shape;266;p12"/>
          <p:cNvPicPr preferRelativeResize="0"/>
          <p:nvPr/>
        </p:nvPicPr>
        <p:blipFill rotWithShape="1">
          <a:blip r:embed="rId5">
            <a:alphaModFix/>
          </a:blip>
          <a:srcRect b="0" l="0" r="0" t="0"/>
          <a:stretch/>
        </p:blipFill>
        <p:spPr>
          <a:xfrm>
            <a:off x="0" y="2309873"/>
            <a:ext cx="2134111" cy="4548127"/>
          </a:xfrm>
          <a:prstGeom prst="rect">
            <a:avLst/>
          </a:prstGeom>
          <a:noFill/>
          <a:ln>
            <a:noFill/>
          </a:ln>
        </p:spPr>
      </p:pic>
      <p:sp>
        <p:nvSpPr>
          <p:cNvPr id="267" name="Google Shape;267;p12"/>
          <p:cNvSpPr/>
          <p:nvPr/>
        </p:nvSpPr>
        <p:spPr>
          <a:xfrm>
            <a:off x="3048000" y="2967335"/>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6">
                  <a:extLst>
                    <a:ext uri="{A12FA001-AC4F-418D-AE19-62706E023703}">
                      <ahyp:hlinkClr val="tx"/>
                    </a:ext>
                  </a:extLst>
                </a:hlinkClick>
              </a:rPr>
              <a:t>https://docs.google.com/document/d/1gHxjndPDNJ1x9mp86C_rdtT6MZuU2ShQ/edit?usp=sharing&amp;ouid=108890741976575911660&amp;rtpof=true&amp;sd=true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19237" y="1274234"/>
            <a:ext cx="6553388" cy="5583767"/>
          </a:xfrm>
          <a:custGeom>
            <a:rect b="b" l="l" r="r" t="t"/>
            <a:pathLst>
              <a:path extrusionOk="0" h="2638" w="3159">
                <a:moveTo>
                  <a:pt x="2642" y="0"/>
                </a:moveTo>
                <a:lnTo>
                  <a:pt x="0" y="2638"/>
                </a:lnTo>
                <a:lnTo>
                  <a:pt x="516" y="2638"/>
                </a:lnTo>
                <a:lnTo>
                  <a:pt x="3159" y="0"/>
                </a:lnTo>
                <a:lnTo>
                  <a:pt x="2642"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6699"/>
              </a:solidFill>
              <a:latin typeface="Calibri"/>
              <a:ea typeface="Calibri"/>
              <a:cs typeface="Calibri"/>
              <a:sym typeface="Calibri"/>
            </a:endParaRPr>
          </a:p>
        </p:txBody>
      </p:sp>
      <p:sp>
        <p:nvSpPr>
          <p:cNvPr id="102" name="Google Shape;102;p2"/>
          <p:cNvSpPr/>
          <p:nvPr/>
        </p:nvSpPr>
        <p:spPr>
          <a:xfrm>
            <a:off x="4161367" y="-2117"/>
            <a:ext cx="2372784" cy="1276351"/>
          </a:xfrm>
          <a:custGeom>
            <a:rect b="b" l="l" r="r" t="t"/>
            <a:pathLst>
              <a:path extrusionOk="0" h="603" w="1121">
                <a:moveTo>
                  <a:pt x="604" y="603"/>
                </a:moveTo>
                <a:lnTo>
                  <a:pt x="1121" y="603"/>
                </a:lnTo>
                <a:lnTo>
                  <a:pt x="516" y="0"/>
                </a:lnTo>
                <a:lnTo>
                  <a:pt x="0" y="0"/>
                </a:lnTo>
                <a:lnTo>
                  <a:pt x="604" y="603"/>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nvGrpSpPr>
          <p:cNvPr id="103" name="Google Shape;103;p2"/>
          <p:cNvGrpSpPr/>
          <p:nvPr/>
        </p:nvGrpSpPr>
        <p:grpSpPr>
          <a:xfrm>
            <a:off x="4149982" y="1375261"/>
            <a:ext cx="7776298" cy="3958871"/>
            <a:chOff x="3141261" y="1563638"/>
            <a:chExt cx="4654862" cy="2170403"/>
          </a:xfrm>
        </p:grpSpPr>
        <p:grpSp>
          <p:nvGrpSpPr>
            <p:cNvPr id="104" name="Google Shape;104;p2"/>
            <p:cNvGrpSpPr/>
            <p:nvPr/>
          </p:nvGrpSpPr>
          <p:grpSpPr>
            <a:xfrm>
              <a:off x="3141261" y="2718701"/>
              <a:ext cx="2971930" cy="1015340"/>
              <a:chOff x="5263313" y="2291225"/>
              <a:chExt cx="2971930" cy="1015340"/>
            </a:xfrm>
          </p:grpSpPr>
          <p:sp>
            <p:nvSpPr>
              <p:cNvPr id="105" name="Google Shape;105;p2"/>
              <p:cNvSpPr/>
              <p:nvPr/>
            </p:nvSpPr>
            <p:spPr>
              <a:xfrm>
                <a:off x="5477504" y="2291225"/>
                <a:ext cx="446614" cy="361936"/>
              </a:xfrm>
              <a:prstGeom prst="diamond">
                <a:avLst/>
              </a:prstGeom>
              <a:solidFill>
                <a:srgbClr val="1E4E7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s-ES" sz="2667">
                    <a:solidFill>
                      <a:schemeClr val="lt1"/>
                    </a:solidFill>
                    <a:latin typeface="Calibri"/>
                    <a:ea typeface="Calibri"/>
                    <a:cs typeface="Calibri"/>
                    <a:sym typeface="Calibri"/>
                  </a:rPr>
                  <a:t>04</a:t>
                </a:r>
                <a:endParaRPr/>
              </a:p>
            </p:txBody>
          </p:sp>
          <p:sp>
            <p:nvSpPr>
              <p:cNvPr id="106" name="Google Shape;106;p2"/>
              <p:cNvSpPr txBox="1"/>
              <p:nvPr/>
            </p:nvSpPr>
            <p:spPr>
              <a:xfrm>
                <a:off x="5263313" y="3124417"/>
                <a:ext cx="2971930" cy="182148"/>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t/>
                </a:r>
                <a:endParaRPr b="1" sz="2133">
                  <a:solidFill>
                    <a:srgbClr val="006699"/>
                  </a:solidFill>
                  <a:latin typeface="Microsoft Yahei"/>
                  <a:ea typeface="Microsoft Yahei"/>
                  <a:cs typeface="Microsoft Yahei"/>
                  <a:sym typeface="Microsoft Yahei"/>
                </a:endParaRPr>
              </a:p>
            </p:txBody>
          </p:sp>
        </p:grpSp>
        <p:grpSp>
          <p:nvGrpSpPr>
            <p:cNvPr id="107" name="Google Shape;107;p2"/>
            <p:cNvGrpSpPr/>
            <p:nvPr/>
          </p:nvGrpSpPr>
          <p:grpSpPr>
            <a:xfrm>
              <a:off x="3578758" y="2368571"/>
              <a:ext cx="2982650" cy="628242"/>
              <a:chOff x="5064472" y="1941095"/>
              <a:chExt cx="2982650" cy="628242"/>
            </a:xfrm>
          </p:grpSpPr>
          <p:sp>
            <p:nvSpPr>
              <p:cNvPr id="108" name="Google Shape;108;p2"/>
              <p:cNvSpPr/>
              <p:nvPr/>
            </p:nvSpPr>
            <p:spPr>
              <a:xfrm>
                <a:off x="5201795" y="1941095"/>
                <a:ext cx="446615" cy="358945"/>
              </a:xfrm>
              <a:prstGeom prst="diamond">
                <a:avLst/>
              </a:prstGeom>
              <a:solidFill>
                <a:schemeClr val="accent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s-ES" sz="2667">
                    <a:solidFill>
                      <a:schemeClr val="lt1"/>
                    </a:solidFill>
                    <a:latin typeface="Calibri"/>
                    <a:ea typeface="Calibri"/>
                    <a:cs typeface="Calibri"/>
                    <a:sym typeface="Calibri"/>
                  </a:rPr>
                  <a:t>03</a:t>
                </a:r>
                <a:endParaRPr/>
              </a:p>
            </p:txBody>
          </p:sp>
          <p:sp>
            <p:nvSpPr>
              <p:cNvPr id="109" name="Google Shape;109;p2"/>
              <p:cNvSpPr txBox="1"/>
              <p:nvPr/>
            </p:nvSpPr>
            <p:spPr>
              <a:xfrm>
                <a:off x="5064472" y="2397172"/>
                <a:ext cx="2982650" cy="172165"/>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rPr b="1" lang="es-ES" sz="1800">
                    <a:solidFill>
                      <a:srgbClr val="006699"/>
                    </a:solidFill>
                    <a:latin typeface="Arial"/>
                    <a:ea typeface="Arial"/>
                    <a:cs typeface="Arial"/>
                    <a:sym typeface="Arial"/>
                  </a:rPr>
                  <a:t>SERVICIOS PARTICIPANTES EN LA MEDICIÓN</a:t>
                </a:r>
                <a:endParaRPr b="1" sz="1800">
                  <a:solidFill>
                    <a:srgbClr val="006699"/>
                  </a:solidFill>
                  <a:latin typeface="Arial"/>
                  <a:ea typeface="Arial"/>
                  <a:cs typeface="Arial"/>
                  <a:sym typeface="Arial"/>
                </a:endParaRPr>
              </a:p>
            </p:txBody>
          </p:sp>
        </p:grpSp>
        <p:grpSp>
          <p:nvGrpSpPr>
            <p:cNvPr id="110" name="Google Shape;110;p2"/>
            <p:cNvGrpSpPr/>
            <p:nvPr/>
          </p:nvGrpSpPr>
          <p:grpSpPr>
            <a:xfrm>
              <a:off x="4062259" y="1937864"/>
              <a:ext cx="3102055" cy="489771"/>
              <a:chOff x="4931613" y="1510388"/>
              <a:chExt cx="3102055" cy="489771"/>
            </a:xfrm>
          </p:grpSpPr>
          <p:sp>
            <p:nvSpPr>
              <p:cNvPr id="111" name="Google Shape;111;p2"/>
              <p:cNvSpPr/>
              <p:nvPr/>
            </p:nvSpPr>
            <p:spPr>
              <a:xfrm>
                <a:off x="4931613" y="1510388"/>
                <a:ext cx="468262" cy="404611"/>
              </a:xfrm>
              <a:prstGeom prst="diamond">
                <a:avLst/>
              </a:prstGeom>
              <a:solidFill>
                <a:srgbClr val="1E4E7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s-ES" sz="2667">
                    <a:solidFill>
                      <a:schemeClr val="lt1"/>
                    </a:solidFill>
                    <a:latin typeface="Calibri"/>
                    <a:ea typeface="Calibri"/>
                    <a:cs typeface="Calibri"/>
                    <a:sym typeface="Calibri"/>
                  </a:rPr>
                  <a:t>02</a:t>
                </a:r>
                <a:endParaRPr/>
              </a:p>
            </p:txBody>
          </p:sp>
          <p:sp>
            <p:nvSpPr>
              <p:cNvPr id="112" name="Google Shape;112;p2"/>
              <p:cNvSpPr txBox="1"/>
              <p:nvPr/>
            </p:nvSpPr>
            <p:spPr>
              <a:xfrm>
                <a:off x="5061738" y="1818012"/>
                <a:ext cx="2971930" cy="182147"/>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t/>
                </a:r>
                <a:endParaRPr b="1" sz="2133">
                  <a:solidFill>
                    <a:srgbClr val="006699"/>
                  </a:solidFill>
                  <a:latin typeface="Microsoft Yahei"/>
                  <a:ea typeface="Microsoft Yahei"/>
                  <a:cs typeface="Microsoft Yahei"/>
                  <a:sym typeface="Microsoft Yahei"/>
                </a:endParaRPr>
              </a:p>
            </p:txBody>
          </p:sp>
        </p:grpSp>
        <p:grpSp>
          <p:nvGrpSpPr>
            <p:cNvPr id="113" name="Google Shape;113;p2"/>
            <p:cNvGrpSpPr/>
            <p:nvPr/>
          </p:nvGrpSpPr>
          <p:grpSpPr>
            <a:xfrm>
              <a:off x="4473551" y="1563638"/>
              <a:ext cx="3322572" cy="313997"/>
              <a:chOff x="4711096" y="1136162"/>
              <a:chExt cx="3322572" cy="313997"/>
            </a:xfrm>
          </p:grpSpPr>
          <p:sp>
            <p:nvSpPr>
              <p:cNvPr id="114" name="Google Shape;114;p2"/>
              <p:cNvSpPr/>
              <p:nvPr/>
            </p:nvSpPr>
            <p:spPr>
              <a:xfrm>
                <a:off x="4711096" y="1136162"/>
                <a:ext cx="468262" cy="313997"/>
              </a:xfrm>
              <a:prstGeom prst="diamond">
                <a:avLst/>
              </a:prstGeom>
              <a:solidFill>
                <a:srgbClr val="A5A5A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s-ES" sz="2667">
                    <a:solidFill>
                      <a:schemeClr val="lt1"/>
                    </a:solidFill>
                    <a:latin typeface="Calibri"/>
                    <a:ea typeface="Calibri"/>
                    <a:cs typeface="Calibri"/>
                    <a:sym typeface="Calibri"/>
                  </a:rPr>
                  <a:t>01</a:t>
                </a:r>
                <a:endParaRPr/>
              </a:p>
            </p:txBody>
          </p:sp>
          <p:sp>
            <p:nvSpPr>
              <p:cNvPr id="115" name="Google Shape;115;p2"/>
              <p:cNvSpPr txBox="1"/>
              <p:nvPr/>
            </p:nvSpPr>
            <p:spPr>
              <a:xfrm>
                <a:off x="5061738" y="1159081"/>
                <a:ext cx="2971930" cy="182148"/>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t/>
                </a:r>
                <a:endParaRPr b="1" sz="2133">
                  <a:solidFill>
                    <a:srgbClr val="006699"/>
                  </a:solidFill>
                  <a:latin typeface="Microsoft Yahei"/>
                  <a:ea typeface="Microsoft Yahei"/>
                  <a:cs typeface="Microsoft Yahei"/>
                  <a:sym typeface="Microsoft Yahei"/>
                </a:endParaRPr>
              </a:p>
            </p:txBody>
          </p:sp>
        </p:grpSp>
      </p:grpSp>
      <p:pic>
        <p:nvPicPr>
          <p:cNvPr id="116" name="Google Shape;116;p2"/>
          <p:cNvPicPr preferRelativeResize="0"/>
          <p:nvPr/>
        </p:nvPicPr>
        <p:blipFill rotWithShape="1">
          <a:blip r:embed="rId3">
            <a:alphaModFix/>
          </a:blip>
          <a:srcRect b="0" l="0" r="0" t="0"/>
          <a:stretch/>
        </p:blipFill>
        <p:spPr>
          <a:xfrm>
            <a:off x="10896535" y="0"/>
            <a:ext cx="1295467" cy="548680"/>
          </a:xfrm>
          <a:prstGeom prst="rect">
            <a:avLst/>
          </a:prstGeom>
          <a:noFill/>
          <a:ln>
            <a:noFill/>
          </a:ln>
        </p:spPr>
      </p:pic>
      <p:sp>
        <p:nvSpPr>
          <p:cNvPr id="117" name="Google Shape;117;p2"/>
          <p:cNvSpPr txBox="1"/>
          <p:nvPr/>
        </p:nvSpPr>
        <p:spPr>
          <a:xfrm>
            <a:off x="7268016" y="1476964"/>
            <a:ext cx="25776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006699"/>
                </a:solidFill>
                <a:latin typeface="Arial"/>
                <a:ea typeface="Arial"/>
                <a:cs typeface="Arial"/>
                <a:sym typeface="Arial"/>
              </a:rPr>
              <a:t>OBJETIVO GENERAL</a:t>
            </a:r>
            <a:endParaRPr b="1" sz="1800">
              <a:solidFill>
                <a:srgbClr val="006699"/>
              </a:solidFill>
              <a:latin typeface="Calibri"/>
              <a:ea typeface="Calibri"/>
              <a:cs typeface="Calibri"/>
              <a:sym typeface="Calibri"/>
            </a:endParaRPr>
          </a:p>
        </p:txBody>
      </p:sp>
      <p:sp>
        <p:nvSpPr>
          <p:cNvPr id="118" name="Google Shape;118;p2"/>
          <p:cNvSpPr txBox="1"/>
          <p:nvPr/>
        </p:nvSpPr>
        <p:spPr>
          <a:xfrm>
            <a:off x="6088545" y="2302967"/>
            <a:ext cx="6052539" cy="308835"/>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rPr b="1" lang="es-ES" sz="1800">
                <a:solidFill>
                  <a:srgbClr val="006699"/>
                </a:solidFill>
                <a:latin typeface="Arial"/>
                <a:ea typeface="Arial"/>
                <a:cs typeface="Arial"/>
                <a:sym typeface="Arial"/>
              </a:rPr>
              <a:t>NIVEL DE SATISFACCIÓN CAJA</a:t>
            </a:r>
            <a:endParaRPr b="1" sz="1800">
              <a:solidFill>
                <a:srgbClr val="006699"/>
              </a:solidFill>
              <a:latin typeface="Arial"/>
              <a:ea typeface="Arial"/>
              <a:cs typeface="Arial"/>
              <a:sym typeface="Arial"/>
            </a:endParaRPr>
          </a:p>
        </p:txBody>
      </p:sp>
      <p:sp>
        <p:nvSpPr>
          <p:cNvPr id="119" name="Google Shape;119;p2"/>
          <p:cNvSpPr txBox="1"/>
          <p:nvPr/>
        </p:nvSpPr>
        <p:spPr>
          <a:xfrm>
            <a:off x="5483314" y="3035166"/>
            <a:ext cx="4757183" cy="369332"/>
          </a:xfrm>
          <a:prstGeom prst="rect">
            <a:avLst/>
          </a:prstGeom>
          <a:noFill/>
          <a:ln>
            <a:noFill/>
          </a:ln>
        </p:spPr>
        <p:txBody>
          <a:bodyPr anchorCtr="0" anchor="t" bIns="45700" lIns="91425" spcFirstLastPara="1" rIns="91425" wrap="square" tIns="45700">
            <a:spAutoFit/>
          </a:bodyPr>
          <a:lstStyle/>
          <a:p>
            <a:pPr indent="-229234" lvl="0" marL="815339" marR="0" rtl="0" algn="just">
              <a:spcBef>
                <a:spcPts val="0"/>
              </a:spcBef>
              <a:spcAft>
                <a:spcPts val="0"/>
              </a:spcAft>
              <a:buNone/>
            </a:pPr>
            <a:r>
              <a:rPr b="1" lang="es-ES" sz="1800">
                <a:solidFill>
                  <a:srgbClr val="006699"/>
                </a:solidFill>
                <a:latin typeface="Arial"/>
                <a:ea typeface="Arial"/>
                <a:cs typeface="Arial"/>
                <a:sym typeface="Arial"/>
              </a:rPr>
              <a:t>NIVEL DE SATISFACCIÓN SEDES</a:t>
            </a:r>
            <a:endParaRPr b="1" sz="1800">
              <a:solidFill>
                <a:srgbClr val="006699"/>
              </a:solidFill>
              <a:latin typeface="Arial"/>
              <a:ea typeface="Arial"/>
              <a:cs typeface="Arial"/>
              <a:sym typeface="Arial"/>
            </a:endParaRPr>
          </a:p>
        </p:txBody>
      </p:sp>
      <p:pic>
        <p:nvPicPr>
          <p:cNvPr id="120" name="Google Shape;120;p2"/>
          <p:cNvPicPr preferRelativeResize="0"/>
          <p:nvPr/>
        </p:nvPicPr>
        <p:blipFill rotWithShape="1">
          <a:blip r:embed="rId4">
            <a:alphaModFix/>
          </a:blip>
          <a:srcRect b="0" l="0" r="0" t="0"/>
          <a:stretch/>
        </p:blipFill>
        <p:spPr>
          <a:xfrm>
            <a:off x="3783382" y="4265016"/>
            <a:ext cx="755970" cy="743776"/>
          </a:xfrm>
          <a:prstGeom prst="rect">
            <a:avLst/>
          </a:prstGeom>
          <a:noFill/>
          <a:ln>
            <a:noFill/>
          </a:ln>
        </p:spPr>
      </p:pic>
      <p:pic>
        <p:nvPicPr>
          <p:cNvPr id="121" name="Google Shape;121;p2"/>
          <p:cNvPicPr preferRelativeResize="0"/>
          <p:nvPr/>
        </p:nvPicPr>
        <p:blipFill rotWithShape="1">
          <a:blip r:embed="rId5">
            <a:alphaModFix/>
          </a:blip>
          <a:srcRect b="0" l="0" r="0" t="0"/>
          <a:stretch/>
        </p:blipFill>
        <p:spPr>
          <a:xfrm>
            <a:off x="3087032" y="4926750"/>
            <a:ext cx="755970" cy="743776"/>
          </a:xfrm>
          <a:prstGeom prst="rect">
            <a:avLst/>
          </a:prstGeom>
          <a:noFill/>
          <a:ln>
            <a:noFill/>
          </a:ln>
        </p:spPr>
      </p:pic>
      <p:pic>
        <p:nvPicPr>
          <p:cNvPr id="122" name="Google Shape;122;p2"/>
          <p:cNvPicPr preferRelativeResize="0"/>
          <p:nvPr/>
        </p:nvPicPr>
        <p:blipFill rotWithShape="1">
          <a:blip r:embed="rId6">
            <a:alphaModFix/>
          </a:blip>
          <a:srcRect b="0" l="0" r="0" t="0"/>
          <a:stretch/>
        </p:blipFill>
        <p:spPr>
          <a:xfrm>
            <a:off x="2389110" y="5583766"/>
            <a:ext cx="755970" cy="743776"/>
          </a:xfrm>
          <a:prstGeom prst="rect">
            <a:avLst/>
          </a:prstGeom>
          <a:noFill/>
          <a:ln>
            <a:noFill/>
          </a:ln>
        </p:spPr>
      </p:pic>
      <p:pic>
        <p:nvPicPr>
          <p:cNvPr id="123" name="Google Shape;123;p2"/>
          <p:cNvPicPr preferRelativeResize="0"/>
          <p:nvPr/>
        </p:nvPicPr>
        <p:blipFill rotWithShape="1">
          <a:blip r:embed="rId7">
            <a:alphaModFix/>
          </a:blip>
          <a:srcRect b="0" l="0" r="0" t="0"/>
          <a:stretch/>
        </p:blipFill>
        <p:spPr>
          <a:xfrm>
            <a:off x="4107518" y="4426591"/>
            <a:ext cx="4980864" cy="499915"/>
          </a:xfrm>
          <a:prstGeom prst="rect">
            <a:avLst/>
          </a:prstGeom>
          <a:noFill/>
          <a:ln>
            <a:noFill/>
          </a:ln>
        </p:spPr>
      </p:pic>
      <p:pic>
        <p:nvPicPr>
          <p:cNvPr id="124" name="Google Shape;124;p2"/>
          <p:cNvPicPr preferRelativeResize="0"/>
          <p:nvPr/>
        </p:nvPicPr>
        <p:blipFill rotWithShape="1">
          <a:blip r:embed="rId8">
            <a:alphaModFix/>
          </a:blip>
          <a:srcRect b="0" l="0" r="0" t="0"/>
          <a:stretch/>
        </p:blipFill>
        <p:spPr>
          <a:xfrm>
            <a:off x="3466108" y="5089651"/>
            <a:ext cx="4980864" cy="499915"/>
          </a:xfrm>
          <a:prstGeom prst="rect">
            <a:avLst/>
          </a:prstGeom>
          <a:noFill/>
          <a:ln>
            <a:noFill/>
          </a:ln>
        </p:spPr>
      </p:pic>
      <p:pic>
        <p:nvPicPr>
          <p:cNvPr id="125" name="Google Shape;125;p2"/>
          <p:cNvPicPr preferRelativeResize="0"/>
          <p:nvPr/>
        </p:nvPicPr>
        <p:blipFill rotWithShape="1">
          <a:blip r:embed="rId9">
            <a:alphaModFix/>
          </a:blip>
          <a:srcRect b="0" l="0" r="0" t="0"/>
          <a:stretch/>
        </p:blipFill>
        <p:spPr>
          <a:xfrm>
            <a:off x="2843619" y="5769807"/>
            <a:ext cx="4980864" cy="499915"/>
          </a:xfrm>
          <a:prstGeom prst="rect">
            <a:avLst/>
          </a:prstGeom>
          <a:noFill/>
          <a:ln>
            <a:noFill/>
          </a:ln>
        </p:spPr>
      </p:pic>
      <p:pic>
        <p:nvPicPr>
          <p:cNvPr id="126" name="Google Shape;126;p2"/>
          <p:cNvPicPr preferRelativeResize="0"/>
          <p:nvPr/>
        </p:nvPicPr>
        <p:blipFill rotWithShape="1">
          <a:blip r:embed="rId10">
            <a:alphaModFix/>
          </a:blip>
          <a:srcRect b="0" l="0" r="0" t="0"/>
          <a:stretch/>
        </p:blipFill>
        <p:spPr>
          <a:xfrm>
            <a:off x="4107518" y="169468"/>
            <a:ext cx="6605371" cy="699554"/>
          </a:xfrm>
          <a:prstGeom prst="rect">
            <a:avLst/>
          </a:prstGeom>
          <a:noFill/>
          <a:ln>
            <a:noFill/>
          </a:ln>
        </p:spPr>
      </p:pic>
      <p:pic>
        <p:nvPicPr>
          <p:cNvPr id="127" name="Google Shape;127;p2"/>
          <p:cNvPicPr preferRelativeResize="0"/>
          <p:nvPr/>
        </p:nvPicPr>
        <p:blipFill rotWithShape="1">
          <a:blip r:embed="rId11">
            <a:alphaModFix/>
          </a:blip>
          <a:srcRect b="0" l="0" r="0" t="0"/>
          <a:stretch/>
        </p:blipFill>
        <p:spPr>
          <a:xfrm>
            <a:off x="81646" y="6791"/>
            <a:ext cx="3005386" cy="4820678"/>
          </a:xfrm>
          <a:prstGeom prst="rect">
            <a:avLst/>
          </a:prstGeom>
          <a:noFill/>
          <a:ln>
            <a:noFill/>
          </a:ln>
        </p:spPr>
      </p:pic>
      <p:pic>
        <p:nvPicPr>
          <p:cNvPr descr="Imagen que contiene Texto&#10;&#10;Descripción generada automáticamente" id="128" name="Google Shape;128;p2"/>
          <p:cNvPicPr preferRelativeResize="0"/>
          <p:nvPr/>
        </p:nvPicPr>
        <p:blipFill rotWithShape="1">
          <a:blip r:embed="rId12">
            <a:alphaModFix/>
          </a:blip>
          <a:srcRect b="0" l="0" r="0" t="0"/>
          <a:stretch/>
        </p:blipFill>
        <p:spPr>
          <a:xfrm>
            <a:off x="9737885" y="6292432"/>
            <a:ext cx="2530674" cy="720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p:nvPr/>
        </p:nvSpPr>
        <p:spPr>
          <a:xfrm>
            <a:off x="-19237" y="1274234"/>
            <a:ext cx="6553388" cy="5583767"/>
          </a:xfrm>
          <a:custGeom>
            <a:rect b="b" l="l" r="r" t="t"/>
            <a:pathLst>
              <a:path extrusionOk="0" h="2638" w="3159">
                <a:moveTo>
                  <a:pt x="2642" y="0"/>
                </a:moveTo>
                <a:lnTo>
                  <a:pt x="0" y="2638"/>
                </a:lnTo>
                <a:lnTo>
                  <a:pt x="516" y="2638"/>
                </a:lnTo>
                <a:lnTo>
                  <a:pt x="3159" y="0"/>
                </a:lnTo>
                <a:lnTo>
                  <a:pt x="2642"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6699"/>
              </a:solidFill>
              <a:latin typeface="Calibri"/>
              <a:ea typeface="Calibri"/>
              <a:cs typeface="Calibri"/>
              <a:sym typeface="Calibri"/>
            </a:endParaRPr>
          </a:p>
        </p:txBody>
      </p:sp>
      <p:sp>
        <p:nvSpPr>
          <p:cNvPr id="134" name="Google Shape;134;p3"/>
          <p:cNvSpPr/>
          <p:nvPr/>
        </p:nvSpPr>
        <p:spPr>
          <a:xfrm>
            <a:off x="4161367" y="-2117"/>
            <a:ext cx="2372784" cy="1276351"/>
          </a:xfrm>
          <a:custGeom>
            <a:rect b="b" l="l" r="r" t="t"/>
            <a:pathLst>
              <a:path extrusionOk="0" h="603" w="1121">
                <a:moveTo>
                  <a:pt x="604" y="603"/>
                </a:moveTo>
                <a:lnTo>
                  <a:pt x="1121" y="603"/>
                </a:lnTo>
                <a:lnTo>
                  <a:pt x="516" y="0"/>
                </a:lnTo>
                <a:lnTo>
                  <a:pt x="0" y="0"/>
                </a:lnTo>
                <a:lnTo>
                  <a:pt x="604" y="603"/>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35" name="Google Shape;135;p3"/>
          <p:cNvPicPr preferRelativeResize="0"/>
          <p:nvPr/>
        </p:nvPicPr>
        <p:blipFill rotWithShape="1">
          <a:blip r:embed="rId3">
            <a:alphaModFix/>
          </a:blip>
          <a:srcRect b="0" l="0" r="0" t="0"/>
          <a:stretch/>
        </p:blipFill>
        <p:spPr>
          <a:xfrm>
            <a:off x="10896535" y="0"/>
            <a:ext cx="1295467" cy="548680"/>
          </a:xfrm>
          <a:prstGeom prst="rect">
            <a:avLst/>
          </a:prstGeom>
          <a:noFill/>
          <a:ln>
            <a:noFill/>
          </a:ln>
        </p:spPr>
      </p:pic>
      <p:pic>
        <p:nvPicPr>
          <p:cNvPr id="136" name="Google Shape;136;p3"/>
          <p:cNvPicPr preferRelativeResize="0"/>
          <p:nvPr/>
        </p:nvPicPr>
        <p:blipFill rotWithShape="1">
          <a:blip r:embed="rId4">
            <a:alphaModFix/>
          </a:blip>
          <a:srcRect b="0" l="0" r="0" t="0"/>
          <a:stretch/>
        </p:blipFill>
        <p:spPr>
          <a:xfrm>
            <a:off x="4107518" y="169468"/>
            <a:ext cx="6605371" cy="699554"/>
          </a:xfrm>
          <a:prstGeom prst="rect">
            <a:avLst/>
          </a:prstGeom>
          <a:noFill/>
          <a:ln>
            <a:noFill/>
          </a:ln>
        </p:spPr>
      </p:pic>
      <p:pic>
        <p:nvPicPr>
          <p:cNvPr id="137" name="Google Shape;137;p3"/>
          <p:cNvPicPr preferRelativeResize="0"/>
          <p:nvPr/>
        </p:nvPicPr>
        <p:blipFill rotWithShape="1">
          <a:blip r:embed="rId5">
            <a:alphaModFix/>
          </a:blip>
          <a:srcRect b="0" l="0" r="0" t="0"/>
          <a:stretch/>
        </p:blipFill>
        <p:spPr>
          <a:xfrm>
            <a:off x="235295" y="0"/>
            <a:ext cx="3005386" cy="4820678"/>
          </a:xfrm>
          <a:prstGeom prst="rect">
            <a:avLst/>
          </a:prstGeom>
          <a:noFill/>
          <a:ln>
            <a:noFill/>
          </a:ln>
        </p:spPr>
      </p:pic>
      <p:pic>
        <p:nvPicPr>
          <p:cNvPr descr="Imagen que contiene Texto&#10;&#10;Descripción generada automáticamente" id="138" name="Google Shape;138;p3"/>
          <p:cNvPicPr preferRelativeResize="0"/>
          <p:nvPr/>
        </p:nvPicPr>
        <p:blipFill rotWithShape="1">
          <a:blip r:embed="rId6">
            <a:alphaModFix/>
          </a:blip>
          <a:srcRect b="0" l="0" r="0" t="0"/>
          <a:stretch/>
        </p:blipFill>
        <p:spPr>
          <a:xfrm>
            <a:off x="9737885" y="6292432"/>
            <a:ext cx="2530674" cy="720149"/>
          </a:xfrm>
          <a:prstGeom prst="rect">
            <a:avLst/>
          </a:prstGeom>
          <a:noFill/>
          <a:ln>
            <a:noFill/>
          </a:ln>
        </p:spPr>
      </p:pic>
      <p:sp>
        <p:nvSpPr>
          <p:cNvPr id="139" name="Google Shape;139;p3"/>
          <p:cNvSpPr/>
          <p:nvPr/>
        </p:nvSpPr>
        <p:spPr>
          <a:xfrm>
            <a:off x="4901067" y="2548468"/>
            <a:ext cx="655963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Introducción</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La Caja de Compensación Familiar del Magdalena (Cajamag) se dedica a ofrecer servicios tanto a sus afiliados como a la comunidad en general. Su misión incluye la mejora continua en la prestación de sus servicios. En el primer semestre de 2025, Cajamag realizó encuestas de satisfacción para evaluar sus programas, identificar áreas de mejora y conocer la percepción de los usuarios sobre la calidad del servicio.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p:nvPr/>
        </p:nvSpPr>
        <p:spPr>
          <a:xfrm>
            <a:off x="-19237" y="1274234"/>
            <a:ext cx="6553388" cy="5583767"/>
          </a:xfrm>
          <a:custGeom>
            <a:rect b="b" l="l" r="r" t="t"/>
            <a:pathLst>
              <a:path extrusionOk="0" h="2638" w="3159">
                <a:moveTo>
                  <a:pt x="2642" y="0"/>
                </a:moveTo>
                <a:lnTo>
                  <a:pt x="0" y="2638"/>
                </a:lnTo>
                <a:lnTo>
                  <a:pt x="516" y="2638"/>
                </a:lnTo>
                <a:lnTo>
                  <a:pt x="3159" y="0"/>
                </a:lnTo>
                <a:lnTo>
                  <a:pt x="2642"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6699"/>
              </a:solidFill>
              <a:latin typeface="Calibri"/>
              <a:ea typeface="Calibri"/>
              <a:cs typeface="Calibri"/>
              <a:sym typeface="Calibri"/>
            </a:endParaRPr>
          </a:p>
        </p:txBody>
      </p:sp>
      <p:sp>
        <p:nvSpPr>
          <p:cNvPr id="145" name="Google Shape;145;p4"/>
          <p:cNvSpPr/>
          <p:nvPr/>
        </p:nvSpPr>
        <p:spPr>
          <a:xfrm>
            <a:off x="4161367" y="-2117"/>
            <a:ext cx="2372784" cy="1276351"/>
          </a:xfrm>
          <a:custGeom>
            <a:rect b="b" l="l" r="r" t="t"/>
            <a:pathLst>
              <a:path extrusionOk="0" h="603" w="1121">
                <a:moveTo>
                  <a:pt x="604" y="603"/>
                </a:moveTo>
                <a:lnTo>
                  <a:pt x="1121" y="603"/>
                </a:lnTo>
                <a:lnTo>
                  <a:pt x="516" y="0"/>
                </a:lnTo>
                <a:lnTo>
                  <a:pt x="0" y="0"/>
                </a:lnTo>
                <a:lnTo>
                  <a:pt x="604" y="603"/>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46" name="Google Shape;146;p4"/>
          <p:cNvPicPr preferRelativeResize="0"/>
          <p:nvPr/>
        </p:nvPicPr>
        <p:blipFill rotWithShape="1">
          <a:blip r:embed="rId3">
            <a:alphaModFix/>
          </a:blip>
          <a:srcRect b="0" l="0" r="0" t="0"/>
          <a:stretch/>
        </p:blipFill>
        <p:spPr>
          <a:xfrm>
            <a:off x="10896535" y="0"/>
            <a:ext cx="1295467" cy="548680"/>
          </a:xfrm>
          <a:prstGeom prst="rect">
            <a:avLst/>
          </a:prstGeom>
          <a:noFill/>
          <a:ln>
            <a:noFill/>
          </a:ln>
        </p:spPr>
      </p:pic>
      <p:pic>
        <p:nvPicPr>
          <p:cNvPr id="147" name="Google Shape;147;p4"/>
          <p:cNvPicPr preferRelativeResize="0"/>
          <p:nvPr/>
        </p:nvPicPr>
        <p:blipFill rotWithShape="1">
          <a:blip r:embed="rId4">
            <a:alphaModFix/>
          </a:blip>
          <a:srcRect b="0" l="0" r="0" t="0"/>
          <a:stretch/>
        </p:blipFill>
        <p:spPr>
          <a:xfrm>
            <a:off x="4005345" y="139910"/>
            <a:ext cx="6602540" cy="701101"/>
          </a:xfrm>
          <a:prstGeom prst="rect">
            <a:avLst/>
          </a:prstGeom>
          <a:noFill/>
          <a:ln>
            <a:noFill/>
          </a:ln>
        </p:spPr>
      </p:pic>
      <p:pic>
        <p:nvPicPr>
          <p:cNvPr id="148" name="Google Shape;148;p4"/>
          <p:cNvPicPr preferRelativeResize="0"/>
          <p:nvPr/>
        </p:nvPicPr>
        <p:blipFill rotWithShape="1">
          <a:blip r:embed="rId5">
            <a:alphaModFix/>
          </a:blip>
          <a:srcRect b="0" l="0" r="0" t="0"/>
          <a:stretch/>
        </p:blipFill>
        <p:spPr>
          <a:xfrm>
            <a:off x="34198" y="-2117"/>
            <a:ext cx="4073734" cy="6858000"/>
          </a:xfrm>
          <a:prstGeom prst="rect">
            <a:avLst/>
          </a:prstGeom>
          <a:noFill/>
          <a:ln>
            <a:noFill/>
          </a:ln>
        </p:spPr>
      </p:pic>
      <p:pic>
        <p:nvPicPr>
          <p:cNvPr descr="Imagen que contiene Texto&#10;&#10;Descripción generada automáticamente" id="149" name="Google Shape;149;p4"/>
          <p:cNvPicPr preferRelativeResize="0"/>
          <p:nvPr/>
        </p:nvPicPr>
        <p:blipFill rotWithShape="1">
          <a:blip r:embed="rId6">
            <a:alphaModFix/>
          </a:blip>
          <a:srcRect b="0" l="0" r="0" t="0"/>
          <a:stretch/>
        </p:blipFill>
        <p:spPr>
          <a:xfrm>
            <a:off x="9737885" y="6292432"/>
            <a:ext cx="2530674" cy="720149"/>
          </a:xfrm>
          <a:prstGeom prst="rect">
            <a:avLst/>
          </a:prstGeom>
          <a:noFill/>
          <a:ln>
            <a:noFill/>
          </a:ln>
        </p:spPr>
      </p:pic>
      <p:pic>
        <p:nvPicPr>
          <p:cNvPr id="150" name="Google Shape;150;p4"/>
          <p:cNvPicPr preferRelativeResize="0"/>
          <p:nvPr/>
        </p:nvPicPr>
        <p:blipFill rotWithShape="1">
          <a:blip r:embed="rId7">
            <a:alphaModFix/>
          </a:blip>
          <a:srcRect b="0" l="0" r="0" t="0"/>
          <a:stretch/>
        </p:blipFill>
        <p:spPr>
          <a:xfrm>
            <a:off x="5635036" y="2117362"/>
            <a:ext cx="5612884" cy="2928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p:nvPr/>
        </p:nvSpPr>
        <p:spPr>
          <a:xfrm>
            <a:off x="-19237" y="1274234"/>
            <a:ext cx="6553388" cy="5583767"/>
          </a:xfrm>
          <a:custGeom>
            <a:rect b="b" l="l" r="r" t="t"/>
            <a:pathLst>
              <a:path extrusionOk="0" h="2638" w="3159">
                <a:moveTo>
                  <a:pt x="2642" y="0"/>
                </a:moveTo>
                <a:lnTo>
                  <a:pt x="0" y="2638"/>
                </a:lnTo>
                <a:lnTo>
                  <a:pt x="516" y="2638"/>
                </a:lnTo>
                <a:lnTo>
                  <a:pt x="3159" y="0"/>
                </a:lnTo>
                <a:lnTo>
                  <a:pt x="2642"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6699"/>
              </a:solidFill>
              <a:latin typeface="Calibri"/>
              <a:ea typeface="Calibri"/>
              <a:cs typeface="Calibri"/>
              <a:sym typeface="Calibri"/>
            </a:endParaRPr>
          </a:p>
        </p:txBody>
      </p:sp>
      <p:sp>
        <p:nvSpPr>
          <p:cNvPr id="156" name="Google Shape;156;p5"/>
          <p:cNvSpPr/>
          <p:nvPr/>
        </p:nvSpPr>
        <p:spPr>
          <a:xfrm>
            <a:off x="4161367" y="-2117"/>
            <a:ext cx="2372784" cy="1276351"/>
          </a:xfrm>
          <a:custGeom>
            <a:rect b="b" l="l" r="r" t="t"/>
            <a:pathLst>
              <a:path extrusionOk="0" h="603" w="1121">
                <a:moveTo>
                  <a:pt x="604" y="603"/>
                </a:moveTo>
                <a:lnTo>
                  <a:pt x="1121" y="603"/>
                </a:lnTo>
                <a:lnTo>
                  <a:pt x="516" y="0"/>
                </a:lnTo>
                <a:lnTo>
                  <a:pt x="0" y="0"/>
                </a:lnTo>
                <a:lnTo>
                  <a:pt x="604" y="603"/>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57" name="Google Shape;157;p5"/>
          <p:cNvPicPr preferRelativeResize="0"/>
          <p:nvPr/>
        </p:nvPicPr>
        <p:blipFill rotWithShape="1">
          <a:blip r:embed="rId3">
            <a:alphaModFix/>
          </a:blip>
          <a:srcRect b="0" l="0" r="0" t="0"/>
          <a:stretch/>
        </p:blipFill>
        <p:spPr>
          <a:xfrm>
            <a:off x="10896535" y="0"/>
            <a:ext cx="1295467" cy="548680"/>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4005345" y="139910"/>
            <a:ext cx="6602540" cy="701101"/>
          </a:xfrm>
          <a:prstGeom prst="rect">
            <a:avLst/>
          </a:prstGeom>
          <a:noFill/>
          <a:ln>
            <a:noFill/>
          </a:ln>
        </p:spPr>
      </p:pic>
      <p:pic>
        <p:nvPicPr>
          <p:cNvPr id="159" name="Google Shape;159;p5"/>
          <p:cNvPicPr preferRelativeResize="0"/>
          <p:nvPr/>
        </p:nvPicPr>
        <p:blipFill rotWithShape="1">
          <a:blip r:embed="rId5">
            <a:alphaModFix/>
          </a:blip>
          <a:srcRect b="0" l="0" r="0" t="0"/>
          <a:stretch/>
        </p:blipFill>
        <p:spPr>
          <a:xfrm>
            <a:off x="-19237" y="1"/>
            <a:ext cx="4073734" cy="6857999"/>
          </a:xfrm>
          <a:prstGeom prst="rect">
            <a:avLst/>
          </a:prstGeom>
          <a:noFill/>
          <a:ln>
            <a:noFill/>
          </a:ln>
        </p:spPr>
      </p:pic>
      <p:pic>
        <p:nvPicPr>
          <p:cNvPr descr="Imagen que contiene Texto&#10;&#10;Descripción generada automáticamente" id="160" name="Google Shape;160;p5"/>
          <p:cNvPicPr preferRelativeResize="0"/>
          <p:nvPr/>
        </p:nvPicPr>
        <p:blipFill rotWithShape="1">
          <a:blip r:embed="rId6">
            <a:alphaModFix/>
          </a:blip>
          <a:srcRect b="0" l="0" r="0" t="0"/>
          <a:stretch/>
        </p:blipFill>
        <p:spPr>
          <a:xfrm>
            <a:off x="9737885" y="6292432"/>
            <a:ext cx="2530674" cy="720149"/>
          </a:xfrm>
          <a:prstGeom prst="rect">
            <a:avLst/>
          </a:prstGeom>
          <a:noFill/>
          <a:ln>
            <a:noFill/>
          </a:ln>
        </p:spPr>
      </p:pic>
      <p:sp>
        <p:nvSpPr>
          <p:cNvPr id="161" name="Google Shape;161;p5"/>
          <p:cNvSpPr/>
          <p:nvPr/>
        </p:nvSpPr>
        <p:spPr>
          <a:xfrm>
            <a:off x="5088018" y="2828057"/>
            <a:ext cx="6096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Justificación</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Medir la satisfacción de los usuarios permite a Cajamag identificar qué aspectos de sus servicios están funcionando bien y cuáles requieren atención, lo que facilita la toma de decisiones para mejorar la calidad de la atención y los servicios.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6"/>
          <p:cNvPicPr preferRelativeResize="0"/>
          <p:nvPr/>
        </p:nvPicPr>
        <p:blipFill rotWithShape="1">
          <a:blip r:embed="rId3">
            <a:alphaModFix/>
          </a:blip>
          <a:srcRect b="0" l="0" r="0" t="0"/>
          <a:stretch/>
        </p:blipFill>
        <p:spPr>
          <a:xfrm>
            <a:off x="93661" y="110344"/>
            <a:ext cx="1059261" cy="395052"/>
          </a:xfrm>
          <a:prstGeom prst="rect">
            <a:avLst/>
          </a:prstGeom>
          <a:noFill/>
          <a:ln>
            <a:noFill/>
          </a:ln>
        </p:spPr>
      </p:pic>
      <p:grpSp>
        <p:nvGrpSpPr>
          <p:cNvPr id="167" name="Google Shape;167;p6"/>
          <p:cNvGrpSpPr/>
          <p:nvPr/>
        </p:nvGrpSpPr>
        <p:grpSpPr>
          <a:xfrm>
            <a:off x="527894" y="3812013"/>
            <a:ext cx="7024418" cy="3554484"/>
            <a:chOff x="2913041" y="1454283"/>
            <a:chExt cx="3529882" cy="2373575"/>
          </a:xfrm>
        </p:grpSpPr>
        <p:sp>
          <p:nvSpPr>
            <p:cNvPr id="168" name="Google Shape;168;p6"/>
            <p:cNvSpPr txBox="1"/>
            <p:nvPr/>
          </p:nvSpPr>
          <p:spPr>
            <a:xfrm>
              <a:off x="2913041" y="3587582"/>
              <a:ext cx="2971929" cy="240276"/>
            </a:xfrm>
            <a:prstGeom prst="rect">
              <a:avLst/>
            </a:prstGeom>
            <a:noFill/>
            <a:ln>
              <a:noFill/>
            </a:ln>
          </p:spPr>
          <p:txBody>
            <a:bodyPr anchorCtr="0" anchor="ctr" bIns="0" lIns="480000" spcFirstLastPara="1" rIns="0" wrap="square" tIns="0">
              <a:noAutofit/>
            </a:bodyPr>
            <a:lstStyle/>
            <a:p>
              <a:pPr indent="0" lvl="0" marL="0" marR="0" rtl="0" algn="l">
                <a:lnSpc>
                  <a:spcPct val="12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169" name="Google Shape;169;p6"/>
            <p:cNvSpPr txBox="1"/>
            <p:nvPr/>
          </p:nvSpPr>
          <p:spPr>
            <a:xfrm>
              <a:off x="3382700" y="2551479"/>
              <a:ext cx="3041497" cy="189740"/>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t/>
              </a:r>
              <a:endParaRPr b="1" sz="2000">
                <a:solidFill>
                  <a:srgbClr val="006699"/>
                </a:solidFill>
                <a:latin typeface="Microsoft Yahei"/>
                <a:ea typeface="Microsoft Yahei"/>
                <a:cs typeface="Microsoft Yahei"/>
                <a:sym typeface="Microsoft Yahei"/>
              </a:endParaRPr>
            </a:p>
          </p:txBody>
        </p:sp>
        <p:sp>
          <p:nvSpPr>
            <p:cNvPr id="170" name="Google Shape;170;p6"/>
            <p:cNvSpPr txBox="1"/>
            <p:nvPr/>
          </p:nvSpPr>
          <p:spPr>
            <a:xfrm>
              <a:off x="3470993" y="2016058"/>
              <a:ext cx="2971930" cy="182147"/>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rPr b="1" lang="es-ES" sz="2133">
                  <a:solidFill>
                    <a:srgbClr val="006699"/>
                  </a:solidFill>
                  <a:latin typeface="Microsoft Yahei"/>
                  <a:ea typeface="Microsoft Yahei"/>
                  <a:cs typeface="Microsoft Yahei"/>
                  <a:sym typeface="Microsoft Yahei"/>
                </a:rPr>
                <a:t> </a:t>
              </a:r>
              <a:endParaRPr b="1" sz="2133">
                <a:solidFill>
                  <a:srgbClr val="006699"/>
                </a:solidFill>
                <a:latin typeface="Microsoft Yahei"/>
                <a:ea typeface="Microsoft Yahei"/>
                <a:cs typeface="Microsoft Yahei"/>
                <a:sym typeface="Microsoft Yahei"/>
              </a:endParaRPr>
            </a:p>
          </p:txBody>
        </p:sp>
        <p:grpSp>
          <p:nvGrpSpPr>
            <p:cNvPr id="171" name="Google Shape;171;p6"/>
            <p:cNvGrpSpPr/>
            <p:nvPr/>
          </p:nvGrpSpPr>
          <p:grpSpPr>
            <a:xfrm>
              <a:off x="3409211" y="1454283"/>
              <a:ext cx="2971933" cy="182149"/>
              <a:chOff x="3646756" y="1026807"/>
              <a:chExt cx="2971933" cy="182149"/>
            </a:xfrm>
          </p:grpSpPr>
          <p:sp>
            <p:nvSpPr>
              <p:cNvPr id="172" name="Google Shape;172;p6"/>
              <p:cNvSpPr txBox="1"/>
              <p:nvPr/>
            </p:nvSpPr>
            <p:spPr>
              <a:xfrm>
                <a:off x="3646756" y="1026807"/>
                <a:ext cx="2971931" cy="182148"/>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t/>
                </a:r>
                <a:endParaRPr b="1" sz="2133">
                  <a:solidFill>
                    <a:srgbClr val="006699"/>
                  </a:solidFill>
                  <a:latin typeface="Microsoft Yahei"/>
                  <a:ea typeface="Microsoft Yahei"/>
                  <a:cs typeface="Microsoft Yahei"/>
                  <a:sym typeface="Microsoft Yahei"/>
                </a:endParaRPr>
              </a:p>
            </p:txBody>
          </p:sp>
          <p:sp>
            <p:nvSpPr>
              <p:cNvPr id="173" name="Google Shape;173;p6"/>
              <p:cNvSpPr txBox="1"/>
              <p:nvPr/>
            </p:nvSpPr>
            <p:spPr>
              <a:xfrm>
                <a:off x="3646758" y="1026808"/>
                <a:ext cx="2971931" cy="182148"/>
              </a:xfrm>
              <a:prstGeom prst="rect">
                <a:avLst/>
              </a:prstGeom>
              <a:noFill/>
              <a:ln>
                <a:noFill/>
              </a:ln>
            </p:spPr>
            <p:txBody>
              <a:bodyPr anchorCtr="0" anchor="b" bIns="0" lIns="480000" spcFirstLastPara="1" rIns="0" wrap="square" tIns="0">
                <a:noAutofit/>
              </a:bodyPr>
              <a:lstStyle/>
              <a:p>
                <a:pPr indent="0" lvl="0" marL="0" marR="0" rtl="0" algn="l">
                  <a:spcBef>
                    <a:spcPts val="0"/>
                  </a:spcBef>
                  <a:spcAft>
                    <a:spcPts val="0"/>
                  </a:spcAft>
                  <a:buNone/>
                </a:pPr>
                <a:r>
                  <a:t/>
                </a:r>
                <a:endParaRPr b="1" sz="2133">
                  <a:solidFill>
                    <a:srgbClr val="006699"/>
                  </a:solidFill>
                  <a:latin typeface="Microsoft Yahei"/>
                  <a:ea typeface="Microsoft Yahei"/>
                  <a:cs typeface="Microsoft Yahei"/>
                  <a:sym typeface="Microsoft Yahei"/>
                </a:endParaRPr>
              </a:p>
            </p:txBody>
          </p:sp>
        </p:grpSp>
      </p:grpSp>
      <p:sp>
        <p:nvSpPr>
          <p:cNvPr id="174" name="Google Shape;174;p6"/>
          <p:cNvSpPr txBox="1"/>
          <p:nvPr/>
        </p:nvSpPr>
        <p:spPr>
          <a:xfrm flipH="1">
            <a:off x="6032253" y="2099731"/>
            <a:ext cx="50822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Variación histórica de la satisfacción</a:t>
            </a:r>
            <a:endParaRPr b="1" sz="1800">
              <a:solidFill>
                <a:schemeClr val="dk1"/>
              </a:solidFill>
              <a:latin typeface="Arial"/>
              <a:ea typeface="Arial"/>
              <a:cs typeface="Arial"/>
              <a:sym typeface="Arial"/>
            </a:endParaRPr>
          </a:p>
        </p:txBody>
      </p:sp>
      <p:sp>
        <p:nvSpPr>
          <p:cNvPr id="175" name="Google Shape;175;p6"/>
          <p:cNvSpPr txBox="1"/>
          <p:nvPr/>
        </p:nvSpPr>
        <p:spPr>
          <a:xfrm>
            <a:off x="527894" y="2130777"/>
            <a:ext cx="61108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800">
                <a:solidFill>
                  <a:schemeClr val="dk1"/>
                </a:solidFill>
                <a:latin typeface="Arial"/>
                <a:ea typeface="Arial"/>
                <a:cs typeface="Arial"/>
                <a:sym typeface="Arial"/>
              </a:rPr>
              <a:t>Nivel de satisfacción Total Caja</a:t>
            </a:r>
            <a:endParaRPr b="1" sz="1800">
              <a:solidFill>
                <a:schemeClr val="dk1"/>
              </a:solidFill>
              <a:latin typeface="Calibri"/>
              <a:ea typeface="Calibri"/>
              <a:cs typeface="Calibri"/>
              <a:sym typeface="Calibri"/>
            </a:endParaRPr>
          </a:p>
        </p:txBody>
      </p:sp>
      <p:sp>
        <p:nvSpPr>
          <p:cNvPr id="176" name="Google Shape;176;p6"/>
          <p:cNvSpPr/>
          <p:nvPr/>
        </p:nvSpPr>
        <p:spPr>
          <a:xfrm>
            <a:off x="7736272" y="898543"/>
            <a:ext cx="1340558" cy="949962"/>
          </a:xfrm>
          <a:prstGeom prst="hexagon">
            <a:avLst>
              <a:gd fmla="val 25000" name="adj"/>
              <a:gd fmla="val 115470" name="vf"/>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Meta: 90-100%</a:t>
            </a:r>
            <a:endParaRPr sz="1800">
              <a:solidFill>
                <a:schemeClr val="lt1"/>
              </a:solidFill>
              <a:latin typeface="Calibri"/>
              <a:ea typeface="Calibri"/>
              <a:cs typeface="Calibri"/>
              <a:sym typeface="Calibri"/>
            </a:endParaRPr>
          </a:p>
        </p:txBody>
      </p:sp>
      <p:pic>
        <p:nvPicPr>
          <p:cNvPr id="177" name="Google Shape;177;p6"/>
          <p:cNvPicPr preferRelativeResize="0"/>
          <p:nvPr/>
        </p:nvPicPr>
        <p:blipFill rotWithShape="1">
          <a:blip r:embed="rId4">
            <a:alphaModFix/>
          </a:blip>
          <a:srcRect b="0" l="0" r="0" t="0"/>
          <a:stretch/>
        </p:blipFill>
        <p:spPr>
          <a:xfrm>
            <a:off x="2910640" y="-50416"/>
            <a:ext cx="6602540" cy="701101"/>
          </a:xfrm>
          <a:prstGeom prst="rect">
            <a:avLst/>
          </a:prstGeom>
          <a:noFill/>
          <a:ln>
            <a:noFill/>
          </a:ln>
        </p:spPr>
      </p:pic>
      <p:sp>
        <p:nvSpPr>
          <p:cNvPr id="178" name="Google Shape;178;p6"/>
          <p:cNvSpPr/>
          <p:nvPr/>
        </p:nvSpPr>
        <p:spPr>
          <a:xfrm>
            <a:off x="3042687" y="754368"/>
            <a:ext cx="2281482" cy="1310850"/>
          </a:xfrm>
          <a:prstGeom prst="hexagon">
            <a:avLst>
              <a:gd fmla="val 25000" name="adj"/>
              <a:gd fmla="val 115470" name="vf"/>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Población I semestre 2025:</a:t>
            </a:r>
            <a:endParaRPr sz="1800">
              <a:solidFill>
                <a:schemeClr val="lt1"/>
              </a:solidFill>
              <a:latin typeface="Calibri"/>
              <a:ea typeface="Calibri"/>
              <a:cs typeface="Calibri"/>
              <a:sym typeface="Calibri"/>
            </a:endParaRPr>
          </a:p>
        </p:txBody>
      </p:sp>
      <p:pic>
        <p:nvPicPr>
          <p:cNvPr descr="Imagen que contiene Texto&#10;&#10;Descripción generada automáticamente" id="179" name="Google Shape;179;p6"/>
          <p:cNvPicPr preferRelativeResize="0"/>
          <p:nvPr/>
        </p:nvPicPr>
        <p:blipFill rotWithShape="1">
          <a:blip r:embed="rId5">
            <a:alphaModFix/>
          </a:blip>
          <a:srcRect b="0" l="0" r="0" t="0"/>
          <a:stretch/>
        </p:blipFill>
        <p:spPr>
          <a:xfrm>
            <a:off x="9737885" y="6292432"/>
            <a:ext cx="2530674" cy="720149"/>
          </a:xfrm>
          <a:prstGeom prst="rect">
            <a:avLst/>
          </a:prstGeom>
          <a:noFill/>
          <a:ln>
            <a:noFill/>
          </a:ln>
        </p:spPr>
      </p:pic>
      <p:pic>
        <p:nvPicPr>
          <p:cNvPr id="180" name="Google Shape;180;p6"/>
          <p:cNvPicPr preferRelativeResize="0"/>
          <p:nvPr/>
        </p:nvPicPr>
        <p:blipFill rotWithShape="1">
          <a:blip r:embed="rId6">
            <a:alphaModFix/>
          </a:blip>
          <a:srcRect b="0" l="0" r="0" t="0"/>
          <a:stretch/>
        </p:blipFill>
        <p:spPr>
          <a:xfrm>
            <a:off x="527894" y="2717017"/>
            <a:ext cx="4213228" cy="2950690"/>
          </a:xfrm>
          <a:prstGeom prst="rect">
            <a:avLst/>
          </a:prstGeom>
          <a:noFill/>
          <a:ln>
            <a:noFill/>
          </a:ln>
        </p:spPr>
      </p:pic>
      <p:pic>
        <p:nvPicPr>
          <p:cNvPr id="181" name="Google Shape;181;p6"/>
          <p:cNvPicPr preferRelativeResize="0"/>
          <p:nvPr/>
        </p:nvPicPr>
        <p:blipFill rotWithShape="1">
          <a:blip r:embed="rId7">
            <a:alphaModFix/>
          </a:blip>
          <a:srcRect b="0" l="0" r="0" t="0"/>
          <a:stretch/>
        </p:blipFill>
        <p:spPr>
          <a:xfrm>
            <a:off x="5669922" y="2555071"/>
            <a:ext cx="4999153" cy="3572660"/>
          </a:xfrm>
          <a:prstGeom prst="rect">
            <a:avLst/>
          </a:prstGeom>
          <a:noFill/>
          <a:ln>
            <a:noFill/>
          </a:ln>
        </p:spPr>
      </p:pic>
      <p:sp>
        <p:nvSpPr>
          <p:cNvPr id="182" name="Google Shape;182;p6"/>
          <p:cNvSpPr/>
          <p:nvPr/>
        </p:nvSpPr>
        <p:spPr>
          <a:xfrm>
            <a:off x="3042687" y="757375"/>
            <a:ext cx="2281482" cy="1310850"/>
          </a:xfrm>
          <a:prstGeom prst="hexagon">
            <a:avLst>
              <a:gd fmla="val 25000" name="adj"/>
              <a:gd fmla="val 115470" name="vf"/>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Población I semestre 2025:262.220</a:t>
            </a:r>
            <a:endParaRPr sz="1800">
              <a:solidFill>
                <a:schemeClr val="lt1"/>
              </a:solidFill>
              <a:latin typeface="Calibri"/>
              <a:ea typeface="Calibri"/>
              <a:cs typeface="Calibri"/>
              <a:sym typeface="Calibri"/>
            </a:endParaRPr>
          </a:p>
        </p:txBody>
      </p:sp>
      <p:pic>
        <p:nvPicPr>
          <p:cNvPr id="183" name="Google Shape;183;p6"/>
          <p:cNvPicPr preferRelativeResize="0"/>
          <p:nvPr/>
        </p:nvPicPr>
        <p:blipFill rotWithShape="1">
          <a:blip r:embed="rId8">
            <a:alphaModFix/>
          </a:blip>
          <a:srcRect b="0" l="0" r="0" t="0"/>
          <a:stretch/>
        </p:blipFill>
        <p:spPr>
          <a:xfrm>
            <a:off x="623291" y="5798518"/>
            <a:ext cx="4901746" cy="3292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p:nvPr/>
        </p:nvSpPr>
        <p:spPr>
          <a:xfrm>
            <a:off x="322501" y="0"/>
            <a:ext cx="2078534" cy="1807278"/>
          </a:xfrm>
          <a:custGeom>
            <a:rect b="b" l="l" r="r" t="t"/>
            <a:pathLst>
              <a:path extrusionOk="0" h="1400993" w="1403648">
                <a:moveTo>
                  <a:pt x="0" y="1400993"/>
                </a:moveTo>
                <a:lnTo>
                  <a:pt x="0" y="582028"/>
                </a:lnTo>
                <a:lnTo>
                  <a:pt x="582910" y="0"/>
                </a:lnTo>
                <a:lnTo>
                  <a:pt x="1403648"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89" name="Google Shape;189;p7"/>
          <p:cNvSpPr/>
          <p:nvPr/>
        </p:nvSpPr>
        <p:spPr>
          <a:xfrm rot="5400000">
            <a:off x="-835745" y="835743"/>
            <a:ext cx="2871021" cy="1199538"/>
          </a:xfrm>
          <a:custGeom>
            <a:rect b="b" l="l" r="r" t="t"/>
            <a:pathLst>
              <a:path extrusionOk="0" h="957263" w="1403648">
                <a:moveTo>
                  <a:pt x="1403648" y="957263"/>
                </a:moveTo>
                <a:lnTo>
                  <a:pt x="582910" y="957263"/>
                </a:lnTo>
                <a:lnTo>
                  <a:pt x="0" y="375318"/>
                </a:lnTo>
                <a:lnTo>
                  <a:pt x="0" y="0"/>
                </a:lnTo>
                <a:lnTo>
                  <a:pt x="443210" y="0"/>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FF0000"/>
              </a:solidFill>
              <a:latin typeface="Calibri"/>
              <a:ea typeface="Calibri"/>
              <a:cs typeface="Calibri"/>
              <a:sym typeface="Calibri"/>
            </a:endParaRPr>
          </a:p>
        </p:txBody>
      </p:sp>
      <p:sp>
        <p:nvSpPr>
          <p:cNvPr id="190" name="Google Shape;190;p7"/>
          <p:cNvSpPr/>
          <p:nvPr/>
        </p:nvSpPr>
        <p:spPr>
          <a:xfrm rot="10800000">
            <a:off x="10320469" y="3733291"/>
            <a:ext cx="1871531" cy="1867991"/>
          </a:xfrm>
          <a:custGeom>
            <a:rect b="b" l="l" r="r" t="t"/>
            <a:pathLst>
              <a:path extrusionOk="0" h="1400993" w="1403648">
                <a:moveTo>
                  <a:pt x="0" y="1400993"/>
                </a:moveTo>
                <a:lnTo>
                  <a:pt x="0" y="582028"/>
                </a:lnTo>
                <a:lnTo>
                  <a:pt x="582910" y="0"/>
                </a:lnTo>
                <a:lnTo>
                  <a:pt x="1403648"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91" name="Google Shape;191;p7"/>
          <p:cNvSpPr/>
          <p:nvPr/>
        </p:nvSpPr>
        <p:spPr>
          <a:xfrm rot="10800000">
            <a:off x="10320469" y="5601282"/>
            <a:ext cx="1871531" cy="1276351"/>
          </a:xfrm>
          <a:custGeom>
            <a:rect b="b" l="l" r="r" t="t"/>
            <a:pathLst>
              <a:path extrusionOk="0" h="957263" w="1403648">
                <a:moveTo>
                  <a:pt x="1403648" y="957263"/>
                </a:moveTo>
                <a:lnTo>
                  <a:pt x="582910" y="957263"/>
                </a:lnTo>
                <a:lnTo>
                  <a:pt x="0" y="375318"/>
                </a:lnTo>
                <a:lnTo>
                  <a:pt x="0" y="0"/>
                </a:lnTo>
                <a:lnTo>
                  <a:pt x="443210" y="0"/>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FF0000"/>
              </a:solidFill>
              <a:latin typeface="Calibri"/>
              <a:ea typeface="Calibri"/>
              <a:cs typeface="Calibri"/>
              <a:sym typeface="Calibri"/>
            </a:endParaRPr>
          </a:p>
        </p:txBody>
      </p:sp>
      <p:pic>
        <p:nvPicPr>
          <p:cNvPr id="192" name="Google Shape;192;p7"/>
          <p:cNvPicPr preferRelativeResize="0"/>
          <p:nvPr/>
        </p:nvPicPr>
        <p:blipFill rotWithShape="1">
          <a:blip r:embed="rId3">
            <a:alphaModFix/>
          </a:blip>
          <a:srcRect b="0" l="0" r="0" t="0"/>
          <a:stretch/>
        </p:blipFill>
        <p:spPr>
          <a:xfrm>
            <a:off x="11131204" y="0"/>
            <a:ext cx="1060796" cy="396274"/>
          </a:xfrm>
          <a:prstGeom prst="rect">
            <a:avLst/>
          </a:prstGeom>
          <a:noFill/>
          <a:ln>
            <a:noFill/>
          </a:ln>
        </p:spPr>
      </p:pic>
      <p:sp>
        <p:nvSpPr>
          <p:cNvPr id="193" name="Google Shape;193;p7"/>
          <p:cNvSpPr txBox="1"/>
          <p:nvPr/>
        </p:nvSpPr>
        <p:spPr>
          <a:xfrm>
            <a:off x="1199535" y="1203837"/>
            <a:ext cx="38019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800">
                <a:solidFill>
                  <a:schemeClr val="dk1"/>
                </a:solidFill>
                <a:latin typeface="Arial"/>
                <a:ea typeface="Arial"/>
                <a:cs typeface="Arial"/>
                <a:sym typeface="Arial"/>
              </a:rPr>
              <a:t>Nivel de Satisfacción por Sedes</a:t>
            </a:r>
            <a:endParaRPr b="1" sz="1800">
              <a:solidFill>
                <a:schemeClr val="dk1"/>
              </a:solidFill>
              <a:latin typeface="Calibri"/>
              <a:ea typeface="Calibri"/>
              <a:cs typeface="Calibri"/>
              <a:sym typeface="Calibri"/>
            </a:endParaRPr>
          </a:p>
        </p:txBody>
      </p:sp>
      <p:sp>
        <p:nvSpPr>
          <p:cNvPr id="194" name="Google Shape;194;p7"/>
          <p:cNvSpPr txBox="1"/>
          <p:nvPr/>
        </p:nvSpPr>
        <p:spPr>
          <a:xfrm>
            <a:off x="6160394" y="1225783"/>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000000"/>
                </a:solidFill>
                <a:latin typeface="Arial"/>
                <a:ea typeface="Arial"/>
                <a:cs typeface="Arial"/>
                <a:sym typeface="Arial"/>
              </a:rPr>
              <a:t>Variación Porcentual de Satisfacción por Sede</a:t>
            </a:r>
            <a:endParaRPr b="1" sz="1800">
              <a:solidFill>
                <a:schemeClr val="dk1"/>
              </a:solidFill>
              <a:latin typeface="Calibri"/>
              <a:ea typeface="Calibri"/>
              <a:cs typeface="Calibri"/>
              <a:sym typeface="Calibri"/>
            </a:endParaRPr>
          </a:p>
        </p:txBody>
      </p:sp>
      <p:sp>
        <p:nvSpPr>
          <p:cNvPr id="195" name="Google Shape;195;p7"/>
          <p:cNvSpPr txBox="1"/>
          <p:nvPr/>
        </p:nvSpPr>
        <p:spPr>
          <a:xfrm>
            <a:off x="3185303" y="5350769"/>
            <a:ext cx="6094562" cy="28001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s-ES" sz="1200">
                <a:solidFill>
                  <a:schemeClr val="dk1"/>
                </a:solidFill>
                <a:latin typeface="Arial"/>
                <a:ea typeface="Arial"/>
                <a:cs typeface="Arial"/>
                <a:sym typeface="Arial"/>
              </a:rPr>
              <a:t>Fuente: Datos tomados del Sistema de Tabulación de Encuestas</a:t>
            </a:r>
            <a:endParaRPr sz="1200">
              <a:solidFill>
                <a:schemeClr val="dk1"/>
              </a:solidFill>
              <a:latin typeface="Calibri"/>
              <a:ea typeface="Calibri"/>
              <a:cs typeface="Calibri"/>
              <a:sym typeface="Calibri"/>
            </a:endParaRPr>
          </a:p>
        </p:txBody>
      </p:sp>
      <p:pic>
        <p:nvPicPr>
          <p:cNvPr id="196" name="Google Shape;196;p7"/>
          <p:cNvPicPr preferRelativeResize="0"/>
          <p:nvPr/>
        </p:nvPicPr>
        <p:blipFill rotWithShape="1">
          <a:blip r:embed="rId4">
            <a:alphaModFix/>
          </a:blip>
          <a:srcRect b="0" l="0" r="0" t="0"/>
          <a:stretch/>
        </p:blipFill>
        <p:spPr>
          <a:xfrm>
            <a:off x="2143566" y="202538"/>
            <a:ext cx="6602540" cy="701101"/>
          </a:xfrm>
          <a:prstGeom prst="rect">
            <a:avLst/>
          </a:prstGeom>
          <a:noFill/>
          <a:ln>
            <a:noFill/>
          </a:ln>
        </p:spPr>
      </p:pic>
      <p:pic>
        <p:nvPicPr>
          <p:cNvPr descr="Imagen que contiene Texto&#10;&#10;Descripción generada automáticamente" id="197" name="Google Shape;197;p7"/>
          <p:cNvPicPr preferRelativeResize="0"/>
          <p:nvPr/>
        </p:nvPicPr>
        <p:blipFill rotWithShape="1">
          <a:blip r:embed="rId5">
            <a:alphaModFix/>
          </a:blip>
          <a:srcRect b="0" l="0" r="0" t="0"/>
          <a:stretch/>
        </p:blipFill>
        <p:spPr>
          <a:xfrm>
            <a:off x="9737885" y="6292432"/>
            <a:ext cx="2530674" cy="720149"/>
          </a:xfrm>
          <a:prstGeom prst="rect">
            <a:avLst/>
          </a:prstGeom>
          <a:noFill/>
          <a:ln>
            <a:noFill/>
          </a:ln>
        </p:spPr>
      </p:pic>
      <p:pic>
        <p:nvPicPr>
          <p:cNvPr id="198" name="Google Shape;198;p7"/>
          <p:cNvPicPr preferRelativeResize="0"/>
          <p:nvPr/>
        </p:nvPicPr>
        <p:blipFill rotWithShape="1">
          <a:blip r:embed="rId6">
            <a:alphaModFix/>
          </a:blip>
          <a:srcRect b="0" l="0" r="0" t="0"/>
          <a:stretch/>
        </p:blipFill>
        <p:spPr>
          <a:xfrm>
            <a:off x="322501" y="1807279"/>
            <a:ext cx="5421476" cy="3146660"/>
          </a:xfrm>
          <a:prstGeom prst="rect">
            <a:avLst/>
          </a:prstGeom>
          <a:noFill/>
          <a:ln>
            <a:noFill/>
          </a:ln>
        </p:spPr>
      </p:pic>
      <p:pic>
        <p:nvPicPr>
          <p:cNvPr id="199" name="Google Shape;199;p7"/>
          <p:cNvPicPr preferRelativeResize="0"/>
          <p:nvPr/>
        </p:nvPicPr>
        <p:blipFill rotWithShape="1">
          <a:blip r:embed="rId7">
            <a:alphaModFix/>
          </a:blip>
          <a:srcRect b="0" l="0" r="0" t="0"/>
          <a:stretch/>
        </p:blipFill>
        <p:spPr>
          <a:xfrm>
            <a:off x="5881923" y="1807279"/>
            <a:ext cx="5852697" cy="31466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p:nvPr/>
        </p:nvSpPr>
        <p:spPr>
          <a:xfrm>
            <a:off x="322501" y="0"/>
            <a:ext cx="2078534" cy="1807278"/>
          </a:xfrm>
          <a:custGeom>
            <a:rect b="b" l="l" r="r" t="t"/>
            <a:pathLst>
              <a:path extrusionOk="0" h="1400993" w="1403648">
                <a:moveTo>
                  <a:pt x="0" y="1400993"/>
                </a:moveTo>
                <a:lnTo>
                  <a:pt x="0" y="582028"/>
                </a:lnTo>
                <a:lnTo>
                  <a:pt x="582910" y="0"/>
                </a:lnTo>
                <a:lnTo>
                  <a:pt x="1403648"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05" name="Google Shape;205;p8"/>
          <p:cNvSpPr/>
          <p:nvPr/>
        </p:nvSpPr>
        <p:spPr>
          <a:xfrm rot="5400000">
            <a:off x="-835745" y="835743"/>
            <a:ext cx="2871021" cy="1199538"/>
          </a:xfrm>
          <a:custGeom>
            <a:rect b="b" l="l" r="r" t="t"/>
            <a:pathLst>
              <a:path extrusionOk="0" h="957263" w="1403648">
                <a:moveTo>
                  <a:pt x="1403648" y="957263"/>
                </a:moveTo>
                <a:lnTo>
                  <a:pt x="582910" y="957263"/>
                </a:lnTo>
                <a:lnTo>
                  <a:pt x="0" y="375318"/>
                </a:lnTo>
                <a:lnTo>
                  <a:pt x="0" y="0"/>
                </a:lnTo>
                <a:lnTo>
                  <a:pt x="443210" y="0"/>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FF0000"/>
              </a:solidFill>
              <a:latin typeface="Calibri"/>
              <a:ea typeface="Calibri"/>
              <a:cs typeface="Calibri"/>
              <a:sym typeface="Calibri"/>
            </a:endParaRPr>
          </a:p>
        </p:txBody>
      </p:sp>
      <p:sp>
        <p:nvSpPr>
          <p:cNvPr id="206" name="Google Shape;206;p8"/>
          <p:cNvSpPr/>
          <p:nvPr/>
        </p:nvSpPr>
        <p:spPr>
          <a:xfrm rot="10800000">
            <a:off x="10320469" y="3733291"/>
            <a:ext cx="1871531" cy="1867991"/>
          </a:xfrm>
          <a:custGeom>
            <a:rect b="b" l="l" r="r" t="t"/>
            <a:pathLst>
              <a:path extrusionOk="0" h="1400993" w="1403648">
                <a:moveTo>
                  <a:pt x="0" y="1400993"/>
                </a:moveTo>
                <a:lnTo>
                  <a:pt x="0" y="582028"/>
                </a:lnTo>
                <a:lnTo>
                  <a:pt x="582910" y="0"/>
                </a:lnTo>
                <a:lnTo>
                  <a:pt x="1403648" y="0"/>
                </a:lnTo>
                <a:close/>
              </a:path>
            </a:pathLst>
          </a:custGeom>
          <a:solidFill>
            <a:srgbClr val="336987"/>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07" name="Google Shape;207;p8"/>
          <p:cNvSpPr/>
          <p:nvPr/>
        </p:nvSpPr>
        <p:spPr>
          <a:xfrm rot="10800000">
            <a:off x="10320469" y="5601282"/>
            <a:ext cx="1871531" cy="1276351"/>
          </a:xfrm>
          <a:custGeom>
            <a:rect b="b" l="l" r="r" t="t"/>
            <a:pathLst>
              <a:path extrusionOk="0" h="957263" w="1403648">
                <a:moveTo>
                  <a:pt x="1403648" y="957263"/>
                </a:moveTo>
                <a:lnTo>
                  <a:pt x="582910" y="957263"/>
                </a:lnTo>
                <a:lnTo>
                  <a:pt x="0" y="375318"/>
                </a:lnTo>
                <a:lnTo>
                  <a:pt x="0" y="0"/>
                </a:lnTo>
                <a:lnTo>
                  <a:pt x="443210" y="0"/>
                </a:lnTo>
                <a:close/>
              </a:path>
            </a:pathLst>
          </a:custGeom>
          <a:solidFill>
            <a:srgbClr val="E8042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FF0000"/>
              </a:solidFill>
              <a:latin typeface="Calibri"/>
              <a:ea typeface="Calibri"/>
              <a:cs typeface="Calibri"/>
              <a:sym typeface="Calibri"/>
            </a:endParaRPr>
          </a:p>
        </p:txBody>
      </p:sp>
      <p:pic>
        <p:nvPicPr>
          <p:cNvPr id="208" name="Google Shape;208;p8"/>
          <p:cNvPicPr preferRelativeResize="0"/>
          <p:nvPr/>
        </p:nvPicPr>
        <p:blipFill rotWithShape="1">
          <a:blip r:embed="rId3">
            <a:alphaModFix/>
          </a:blip>
          <a:srcRect b="0" l="0" r="0" t="0"/>
          <a:stretch/>
        </p:blipFill>
        <p:spPr>
          <a:xfrm>
            <a:off x="11079787" y="33660"/>
            <a:ext cx="1060796" cy="396274"/>
          </a:xfrm>
          <a:prstGeom prst="rect">
            <a:avLst/>
          </a:prstGeom>
          <a:noFill/>
          <a:ln>
            <a:noFill/>
          </a:ln>
        </p:spPr>
      </p:pic>
      <p:pic>
        <p:nvPicPr>
          <p:cNvPr id="209" name="Google Shape;209;p8"/>
          <p:cNvPicPr preferRelativeResize="0"/>
          <p:nvPr/>
        </p:nvPicPr>
        <p:blipFill rotWithShape="1">
          <a:blip r:embed="rId4">
            <a:alphaModFix/>
          </a:blip>
          <a:srcRect b="0" l="0" r="0" t="0"/>
          <a:stretch/>
        </p:blipFill>
        <p:spPr>
          <a:xfrm rot="-5400000">
            <a:off x="-510675" y="2937322"/>
            <a:ext cx="7629863" cy="792549"/>
          </a:xfrm>
          <a:prstGeom prst="rect">
            <a:avLst/>
          </a:prstGeom>
          <a:noFill/>
          <a:ln>
            <a:noFill/>
          </a:ln>
        </p:spPr>
      </p:pic>
      <p:sp>
        <p:nvSpPr>
          <p:cNvPr id="210" name="Google Shape;210;p8"/>
          <p:cNvSpPr txBox="1"/>
          <p:nvPr/>
        </p:nvSpPr>
        <p:spPr>
          <a:xfrm>
            <a:off x="4106640" y="6652264"/>
            <a:ext cx="5950069" cy="26436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s-ES" sz="1100">
                <a:solidFill>
                  <a:schemeClr val="dk1"/>
                </a:solidFill>
                <a:latin typeface="Arial"/>
                <a:ea typeface="Arial"/>
                <a:cs typeface="Arial"/>
                <a:sym typeface="Arial"/>
              </a:rPr>
              <a:t>Fuente: Datos tomados del Sistema de Tabulación de Encuestas</a:t>
            </a:r>
            <a:endParaRPr sz="1100">
              <a:solidFill>
                <a:schemeClr val="dk1"/>
              </a:solidFill>
              <a:latin typeface="Calibri"/>
              <a:ea typeface="Calibri"/>
              <a:cs typeface="Calibri"/>
              <a:sym typeface="Calibri"/>
            </a:endParaRPr>
          </a:p>
        </p:txBody>
      </p:sp>
      <p:pic>
        <p:nvPicPr>
          <p:cNvPr descr="Imagen que contiene Texto&#10;&#10;Descripción generada automáticamente" id="211" name="Google Shape;211;p8"/>
          <p:cNvPicPr preferRelativeResize="0"/>
          <p:nvPr/>
        </p:nvPicPr>
        <p:blipFill rotWithShape="1">
          <a:blip r:embed="rId5">
            <a:alphaModFix/>
          </a:blip>
          <a:srcRect b="0" l="0" r="0" t="0"/>
          <a:stretch/>
        </p:blipFill>
        <p:spPr>
          <a:xfrm>
            <a:off x="9737885" y="6292432"/>
            <a:ext cx="2530674" cy="720149"/>
          </a:xfrm>
          <a:prstGeom prst="rect">
            <a:avLst/>
          </a:prstGeom>
          <a:noFill/>
          <a:ln>
            <a:noFill/>
          </a:ln>
        </p:spPr>
      </p:pic>
      <p:pic>
        <p:nvPicPr>
          <p:cNvPr id="212" name="Google Shape;212;p8"/>
          <p:cNvPicPr preferRelativeResize="0"/>
          <p:nvPr/>
        </p:nvPicPr>
        <p:blipFill rotWithShape="1">
          <a:blip r:embed="rId6">
            <a:alphaModFix/>
          </a:blip>
          <a:srcRect b="0" l="0" r="0" t="0"/>
          <a:stretch/>
        </p:blipFill>
        <p:spPr>
          <a:xfrm>
            <a:off x="3380816" y="229749"/>
            <a:ext cx="5733575" cy="6491032"/>
          </a:xfrm>
          <a:prstGeom prst="rect">
            <a:avLst/>
          </a:prstGeom>
          <a:noFill/>
          <a:ln>
            <a:noFill/>
          </a:ln>
        </p:spPr>
      </p:pic>
      <p:pic>
        <p:nvPicPr>
          <p:cNvPr id="213" name="Google Shape;213;p8"/>
          <p:cNvPicPr preferRelativeResize="0"/>
          <p:nvPr/>
        </p:nvPicPr>
        <p:blipFill rotWithShape="1">
          <a:blip r:embed="rId7">
            <a:alphaModFix/>
          </a:blip>
          <a:srcRect b="0" l="0" r="0" t="0"/>
          <a:stretch/>
        </p:blipFill>
        <p:spPr>
          <a:xfrm>
            <a:off x="63802" y="746975"/>
            <a:ext cx="2693520" cy="60374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p:nvPr/>
        </p:nvSpPr>
        <p:spPr>
          <a:xfrm>
            <a:off x="0" y="6392174"/>
            <a:ext cx="6340415" cy="148326"/>
          </a:xfrm>
          <a:prstGeom prst="parallelogram">
            <a:avLst>
              <a:gd fmla="val 25000"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9"/>
          <p:cNvSpPr/>
          <p:nvPr/>
        </p:nvSpPr>
        <p:spPr>
          <a:xfrm>
            <a:off x="0" y="6553649"/>
            <a:ext cx="3073879" cy="148326"/>
          </a:xfrm>
          <a:prstGeom prst="parallelogram">
            <a:avLst>
              <a:gd fmla="val 25000" name="adj"/>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9"/>
          <p:cNvSpPr/>
          <p:nvPr/>
        </p:nvSpPr>
        <p:spPr>
          <a:xfrm rot="10800000">
            <a:off x="10850593" y="19021"/>
            <a:ext cx="1341407" cy="1388402"/>
          </a:xfrm>
          <a:prstGeom prst="rtTriangle">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9"/>
          <p:cNvSpPr/>
          <p:nvPr/>
        </p:nvSpPr>
        <p:spPr>
          <a:xfrm>
            <a:off x="11628408" y="19021"/>
            <a:ext cx="443900" cy="1690688"/>
          </a:xfrm>
          <a:prstGeom prst="round1Rect">
            <a:avLst>
              <a:gd fmla="val 16667" name="adj"/>
            </a:avLst>
          </a:prstGeom>
          <a:solidFill>
            <a:srgbClr val="00669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2" name="Google Shape;222;p9"/>
          <p:cNvPicPr preferRelativeResize="0"/>
          <p:nvPr/>
        </p:nvPicPr>
        <p:blipFill rotWithShape="1">
          <a:blip r:embed="rId3">
            <a:alphaModFix/>
          </a:blip>
          <a:srcRect b="0" l="0" r="0" t="0"/>
          <a:stretch/>
        </p:blipFill>
        <p:spPr>
          <a:xfrm>
            <a:off x="141989" y="32051"/>
            <a:ext cx="1060796" cy="396274"/>
          </a:xfrm>
          <a:prstGeom prst="rect">
            <a:avLst/>
          </a:prstGeom>
          <a:noFill/>
          <a:ln>
            <a:noFill/>
          </a:ln>
        </p:spPr>
      </p:pic>
      <p:sp>
        <p:nvSpPr>
          <p:cNvPr id="223" name="Google Shape;223;p9"/>
          <p:cNvSpPr txBox="1"/>
          <p:nvPr/>
        </p:nvSpPr>
        <p:spPr>
          <a:xfrm>
            <a:off x="4779818" y="1033921"/>
            <a:ext cx="43711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006699"/>
                </a:solidFill>
                <a:latin typeface="Calibri"/>
                <a:ea typeface="Calibri"/>
                <a:cs typeface="Calibri"/>
                <a:sym typeface="Calibri"/>
              </a:rPr>
              <a:t>RESULTADOS PREGUNTAS ABIERTAS</a:t>
            </a:r>
            <a:endParaRPr/>
          </a:p>
        </p:txBody>
      </p:sp>
      <p:pic>
        <p:nvPicPr>
          <p:cNvPr id="224" name="Google Shape;224;p9"/>
          <p:cNvPicPr preferRelativeResize="0"/>
          <p:nvPr/>
        </p:nvPicPr>
        <p:blipFill rotWithShape="1">
          <a:blip r:embed="rId4">
            <a:alphaModFix/>
          </a:blip>
          <a:srcRect b="0" l="0" r="0" t="0"/>
          <a:stretch/>
        </p:blipFill>
        <p:spPr>
          <a:xfrm>
            <a:off x="3073879" y="150222"/>
            <a:ext cx="6602540" cy="701101"/>
          </a:xfrm>
          <a:prstGeom prst="rect">
            <a:avLst/>
          </a:prstGeom>
          <a:noFill/>
          <a:ln>
            <a:noFill/>
          </a:ln>
        </p:spPr>
      </p:pic>
      <p:pic>
        <p:nvPicPr>
          <p:cNvPr descr="Imagen que contiene Texto&#10;&#10;Descripción generada automáticamente" id="225" name="Google Shape;225;p9"/>
          <p:cNvPicPr preferRelativeResize="0"/>
          <p:nvPr/>
        </p:nvPicPr>
        <p:blipFill rotWithShape="1">
          <a:blip r:embed="rId5">
            <a:alphaModFix/>
          </a:blip>
          <a:srcRect b="0" l="0" r="0" t="0"/>
          <a:stretch/>
        </p:blipFill>
        <p:spPr>
          <a:xfrm>
            <a:off x="9791318" y="6341900"/>
            <a:ext cx="2530674" cy="720149"/>
          </a:xfrm>
          <a:prstGeom prst="rect">
            <a:avLst/>
          </a:prstGeom>
          <a:noFill/>
          <a:ln>
            <a:noFill/>
          </a:ln>
        </p:spPr>
      </p:pic>
      <p:pic>
        <p:nvPicPr>
          <p:cNvPr id="226" name="Google Shape;226;p9"/>
          <p:cNvPicPr preferRelativeResize="0"/>
          <p:nvPr/>
        </p:nvPicPr>
        <p:blipFill rotWithShape="1">
          <a:blip r:embed="rId6">
            <a:alphaModFix/>
          </a:blip>
          <a:srcRect b="0" l="0" r="0" t="0"/>
          <a:stretch/>
        </p:blipFill>
        <p:spPr>
          <a:xfrm>
            <a:off x="141990" y="1403253"/>
            <a:ext cx="2931890" cy="5298722"/>
          </a:xfrm>
          <a:prstGeom prst="rect">
            <a:avLst/>
          </a:prstGeom>
          <a:noFill/>
          <a:ln>
            <a:noFill/>
          </a:ln>
        </p:spPr>
      </p:pic>
      <p:pic>
        <p:nvPicPr>
          <p:cNvPr id="227" name="Google Shape;227;p9"/>
          <p:cNvPicPr preferRelativeResize="0"/>
          <p:nvPr/>
        </p:nvPicPr>
        <p:blipFill rotWithShape="1">
          <a:blip r:embed="rId7">
            <a:alphaModFix/>
          </a:blip>
          <a:srcRect b="0" l="0" r="0" t="0"/>
          <a:stretch/>
        </p:blipFill>
        <p:spPr>
          <a:xfrm>
            <a:off x="3921290" y="1963884"/>
            <a:ext cx="5560034" cy="3200677"/>
          </a:xfrm>
          <a:prstGeom prst="rect">
            <a:avLst/>
          </a:prstGeom>
          <a:noFill/>
          <a:ln>
            <a:noFill/>
          </a:ln>
        </p:spPr>
      </p:pic>
      <p:sp>
        <p:nvSpPr>
          <p:cNvPr id="228" name="Google Shape;228;p9"/>
          <p:cNvSpPr/>
          <p:nvPr/>
        </p:nvSpPr>
        <p:spPr>
          <a:xfrm>
            <a:off x="4426174" y="5164561"/>
            <a:ext cx="43442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Fuente: Datos Tomados del Sistema IGestion</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2023-07-17T13:57:01Z</dcterms:created>
  <dc:creator>Atencion al Cliente 1 Ofiice 365</dc:creator>
</cp:coreProperties>
</file>