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9" r:id="rId3"/>
    <p:sldId id="288" r:id="rId4"/>
    <p:sldId id="287" r:id="rId5"/>
    <p:sldId id="286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854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761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066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167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2772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745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829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912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87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697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F00FC-DB66-467D-9167-9239775C5C1A}" type="datetimeFigureOut">
              <a:rPr lang="es-CO" smtClean="0"/>
              <a:t>17/10/2025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3343-ED51-48CC-B824-2DFD7D65BD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790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F4C5359-3337-E888-1F5E-DF31ECF2BC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6471819" y="1228267"/>
            <a:ext cx="4437348" cy="3830188"/>
          </a:xfrm>
          <a:prstGeom prst="rect">
            <a:avLst/>
          </a:prstGeom>
        </p:spPr>
      </p:pic>
      <p:sp>
        <p:nvSpPr>
          <p:cNvPr id="19" name="Título 18">
            <a:extLst>
              <a:ext uri="{FF2B5EF4-FFF2-40B4-BE49-F238E27FC236}">
                <a16:creationId xmlns:a16="http://schemas.microsoft.com/office/drawing/2014/main" id="{4E2C7891-3724-95AD-7DA2-7DE5B5F57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741503" cy="160020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br>
              <a:rPr lang="es-CO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1EC9EDE-B4AC-3051-301C-F11B3C0132A1}"/>
              </a:ext>
            </a:extLst>
          </p:cNvPr>
          <p:cNvSpPr txBox="1"/>
          <p:nvPr/>
        </p:nvSpPr>
        <p:spPr>
          <a:xfrm>
            <a:off x="459715" y="381882"/>
            <a:ext cx="609456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3200" b="1" dirty="0">
                <a:latin typeface="+mj-lt"/>
              </a:rPr>
              <a:t>INFORME EJECUTIVO</a:t>
            </a:r>
            <a:br>
              <a:rPr lang="es-CO" sz="3200" dirty="0"/>
            </a:br>
            <a:r>
              <a:rPr lang="es-CO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Atención a PQRSDF — III Trimestre de 2025</a:t>
            </a:r>
            <a:b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CO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Entidad:</a:t>
            </a:r>
            <a: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  <a:t> Caja de Compensación Familiar del Magdalena – CAJAMAG</a:t>
            </a:r>
            <a:b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CO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Fuente:</a:t>
            </a:r>
            <a: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  <a:t> Sistema I-Gestión</a:t>
            </a:r>
            <a:endParaRPr lang="es-CO" dirty="0"/>
          </a:p>
        </p:txBody>
      </p:sp>
      <p:sp>
        <p:nvSpPr>
          <p:cNvPr id="23" name="Google Shape;210;p1"/>
          <p:cNvSpPr txBox="1">
            <a:spLocks/>
          </p:cNvSpPr>
          <p:nvPr/>
        </p:nvSpPr>
        <p:spPr>
          <a:xfrm>
            <a:off x="1037000" y="4740000"/>
            <a:ext cx="2926506" cy="16686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SzPts val="1000"/>
            </a:pPr>
            <a:r>
              <a:rPr lang="es-MX" sz="1000"/>
              <a:t>Nellys Del S. Fernández Mercado</a:t>
            </a:r>
            <a:endParaRPr lang="es-MX"/>
          </a:p>
          <a:p>
            <a:pPr>
              <a:buSzPts val="1000"/>
            </a:pPr>
            <a:r>
              <a:rPr lang="es-MX" sz="1000"/>
              <a:t>Jefe de Área Atención al Cliente </a:t>
            </a:r>
            <a:endParaRPr lang="es-MX"/>
          </a:p>
          <a:p>
            <a:pPr>
              <a:buSzPts val="1000"/>
            </a:pPr>
            <a:r>
              <a:rPr lang="es-MX" sz="1000"/>
              <a:t>Proyectó: Eliana Rivero R.</a:t>
            </a:r>
            <a:endParaRPr lang="es-MX"/>
          </a:p>
          <a:p>
            <a:pPr>
              <a:buSzPts val="1000"/>
            </a:pPr>
            <a:r>
              <a:rPr lang="es-MX" sz="1000"/>
              <a:t>Coord. Atención al Cliente (e)</a:t>
            </a:r>
            <a:endParaRPr lang="es-MX"/>
          </a:p>
          <a:p>
            <a:pPr>
              <a:buSzPts val="1000"/>
            </a:pPr>
            <a:r>
              <a:rPr lang="es-MX" sz="1000"/>
              <a:t>CAJAMAG – Octubre/2025</a:t>
            </a:r>
            <a:endParaRPr lang="es-MX"/>
          </a:p>
          <a:p>
            <a:pPr>
              <a:buSzPts val="1800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997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F85427-CCA6-3697-4D08-4D6A74BB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F93D1A6-7FEC-3DC7-2651-555A642E0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B5856D-6104-4B24-FE44-06D8CC7F1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78CD543-6167-7BFA-CA3F-8E251D5933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A6A63E5-5009-51AD-1F53-12420A3A5A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047313A8-0B38-2629-C3F1-B5A68895E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1F1A31-440C-5C57-F1CB-D6BE7F926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F2A0B1-2AE0-4644-B4F8-8167E8E3AC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67ABD9D-43D6-DC0E-5A85-1DF5F7F936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033019" y="2495143"/>
            <a:ext cx="3545774" cy="2875501"/>
          </a:xfrm>
          <a:prstGeom prst="rect">
            <a:avLst/>
          </a:prstGeom>
        </p:spPr>
      </p:pic>
      <p:sp>
        <p:nvSpPr>
          <p:cNvPr id="9" name="Título 8">
            <a:extLst>
              <a:ext uri="{FF2B5EF4-FFF2-40B4-BE49-F238E27FC236}">
                <a16:creationId xmlns:a16="http://schemas.microsoft.com/office/drawing/2014/main" id="{FEDD3B57-E7AE-274B-124F-10FF895F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1. Resumen Ejecutivo</a:t>
            </a:r>
            <a:b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1052E99-665D-48E2-00B7-689444827D48}"/>
              </a:ext>
            </a:extLst>
          </p:cNvPr>
          <p:cNvSpPr txBox="1"/>
          <p:nvPr/>
        </p:nvSpPr>
        <p:spPr>
          <a:xfrm>
            <a:off x="5685809" y="687686"/>
            <a:ext cx="5889695" cy="4545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Durante el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III trimestre de 2025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la entidad registró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38.793 requerimientos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entre Peticiones, Quejas, Reclamos, Sugerencias, Felicitaciones, Solicitudes y Afiliaciones físicas, mostrando una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disminución del 5,26%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frente al mismo periodo de 2024 (40.949).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El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tipo de requerimiento más frecuente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fueron las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Solicitudes (84,08%)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seguidas de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Afiliaciones físicas (10,91%)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 </a:t>
            </a: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Reclamos (3,42%)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 pesar de la reducción en el volumen, el desempeño operativo fue sobresaliente: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Oportunidad general: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99,83% (meta ≥ 90%)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Calidad de la respuesta: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92,96% (↑ 1,57 p.p. frente a 2024)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Trámite más recurrente:</a:t>
            </a: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Activación o cambio de medio de pago (18,23% de las solicitudes)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Estos resultados reflejan un alto nivel de cumplimiento normativo y eficiencia en la atención, manteniendo la confianza de los afiliados.</a:t>
            </a:r>
          </a:p>
        </p:txBody>
      </p:sp>
    </p:spTree>
    <p:extLst>
      <p:ext uri="{BB962C8B-B14F-4D97-AF65-F5344CB8AC3E}">
        <p14:creationId xmlns:p14="http://schemas.microsoft.com/office/powerpoint/2010/main" val="80343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CB57CF-8419-AAB6-052F-827506A93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ADA3777-C1B1-5D1C-E413-A1A0DE1EF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F739BE-221B-7F25-3F2D-EC0592368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493A170-DBDB-6E61-BF13-4BCBF2671E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E058438-4C2B-375E-0B22-58F39D87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580059D9-1545-F251-5AE4-9EECC1021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2691A7-5FBE-C14E-D6A7-C3BDB45C5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8DD0A6A-FA73-6117-2223-321CABECD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FE4EE53-8E66-0035-26B6-810321FB5A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7411795" y="1869902"/>
            <a:ext cx="3236780" cy="262964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DBF98393-EA02-AE50-C861-AFE1315C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altLang="es-CO" b="1" dirty="0">
                <a:ea typeface="Aptos" panose="020B0004020202020204" pitchFamily="34" charset="0"/>
                <a:cs typeface="Times New Roman" panose="02020603050405020304" pitchFamily="18" charset="0"/>
              </a:rPr>
              <a:t>2. Desempeño General</a:t>
            </a:r>
            <a:br>
              <a:rPr lang="es-CO" altLang="es-CO" dirty="0"/>
            </a:b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BCA99B69-04B7-0CDC-A7B0-2C9770B4C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267573"/>
              </p:ext>
            </p:extLst>
          </p:nvPr>
        </p:nvGraphicFramePr>
        <p:xfrm>
          <a:off x="556702" y="2151170"/>
          <a:ext cx="5129106" cy="2478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0742">
                  <a:extLst>
                    <a:ext uri="{9D8B030D-6E8A-4147-A177-3AD203B41FA5}">
                      <a16:colId xmlns:a16="http://schemas.microsoft.com/office/drawing/2014/main" val="124418712"/>
                    </a:ext>
                  </a:extLst>
                </a:gridCol>
                <a:gridCol w="989591">
                  <a:extLst>
                    <a:ext uri="{9D8B030D-6E8A-4147-A177-3AD203B41FA5}">
                      <a16:colId xmlns:a16="http://schemas.microsoft.com/office/drawing/2014/main" val="2242471372"/>
                    </a:ext>
                  </a:extLst>
                </a:gridCol>
                <a:gridCol w="989591">
                  <a:extLst>
                    <a:ext uri="{9D8B030D-6E8A-4147-A177-3AD203B41FA5}">
                      <a16:colId xmlns:a16="http://schemas.microsoft.com/office/drawing/2014/main" val="1388541823"/>
                    </a:ext>
                  </a:extLst>
                </a:gridCol>
                <a:gridCol w="989591">
                  <a:extLst>
                    <a:ext uri="{9D8B030D-6E8A-4147-A177-3AD203B41FA5}">
                      <a16:colId xmlns:a16="http://schemas.microsoft.com/office/drawing/2014/main" val="467413596"/>
                    </a:ext>
                  </a:extLst>
                </a:gridCol>
                <a:gridCol w="989591">
                  <a:extLst>
                    <a:ext uri="{9D8B030D-6E8A-4147-A177-3AD203B41FA5}">
                      <a16:colId xmlns:a16="http://schemas.microsoft.com/office/drawing/2014/main" val="3912728320"/>
                    </a:ext>
                  </a:extLst>
                </a:gridCol>
              </a:tblGrid>
              <a:tr h="379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Indicador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2024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2025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Variación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Cumplimiento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1418880"/>
                  </a:ext>
                </a:extLst>
              </a:tr>
              <a:tr h="562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Total requerimientos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40.949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38.793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− 5,26 %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1123689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Oportunidad general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99,85 %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99,83 %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− 0,02 p.p.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 (&gt; meta 90 %)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73733252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Calidad de respuesta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91,39 %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92,96 %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+ 1,57 p.p.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37135015"/>
                  </a:ext>
                </a:extLst>
              </a:tr>
              <a:tr h="199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Reclamos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1.710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1.325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− 22,5 %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65385290"/>
                  </a:ext>
                </a:extLst>
              </a:tr>
              <a:tr h="199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Quejas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80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32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− 60 %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67278710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Afiliaciones físicas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4.398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4.233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− 3,75 %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✅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74165950"/>
                  </a:ext>
                </a:extLst>
              </a:tr>
            </a:tbl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25FADB5B-98A1-6DF6-5538-4CB4398375B0}"/>
              </a:ext>
            </a:extLst>
          </p:cNvPr>
          <p:cNvSpPr txBox="1"/>
          <p:nvPr/>
        </p:nvSpPr>
        <p:spPr>
          <a:xfrm>
            <a:off x="442473" y="4750167"/>
            <a:ext cx="60945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Dependencias destacadas por volumen:</a:t>
            </a:r>
            <a:endParaRPr kumimoji="0" lang="es-CO" altLang="es-CO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CO" altLang="es-CO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Subsidio y Aportes (45,97%)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CO" altLang="es-CO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Tesorería y Caja (18,68%)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CO" altLang="es-CO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Crédito y Cobranza (10,62%)</a:t>
            </a:r>
            <a:endParaRPr kumimoji="0" lang="es-CO" altLang="es-CO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UIS con mayor gestión:</a:t>
            </a:r>
            <a:r>
              <a:rPr kumimoji="0" lang="es-CO" altLang="es-CO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Fundación (3.410) y Ciénaga (3.399).</a:t>
            </a:r>
            <a:endParaRPr kumimoji="0" lang="es-CO" altLang="es-CO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766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A4D389-3CD0-505D-73A1-30DC3B5EF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B19F340-2C05-7560-D94B-0247215DF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0FF9C7-0920-2ED1-10E0-3DAEC90BD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CD2A8E3-592E-2DD6-F492-DEA6A06A3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6A9CB98-EAA1-7C3E-FD72-A1C66DCF97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195CB83A-B9AD-418D-C825-19DB0B6A0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D76607-7A15-C8FD-12D1-1C8DE4B6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43DCBF-8B61-BC12-1BF1-E26035B5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09CB97DC-AD6E-F92F-483D-332ED76F3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297680" cy="1600200"/>
          </a:xfrm>
        </p:spPr>
        <p:txBody>
          <a:bodyPr/>
          <a:lstStyle/>
          <a:p>
            <a:r>
              <a:rPr lang="es-CO" altLang="es-CO" b="1" dirty="0">
                <a:ea typeface="Aptos" panose="020B0004020202020204" pitchFamily="34" charset="0"/>
                <a:cs typeface="Times New Roman" panose="02020603050405020304" pitchFamily="18" charset="0"/>
              </a:rPr>
              <a:t>3. Análisis de Oportunidad</a:t>
            </a:r>
            <a:br>
              <a:rPr lang="es-CO" altLang="es-CO" b="1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4E9E27D-DA2E-3FB1-69B6-4D1077321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4820" y="646774"/>
            <a:ext cx="4029805" cy="2601251"/>
          </a:xfrm>
          <a:prstGeom prst="rect">
            <a:avLst/>
          </a:prstGeom>
        </p:spPr>
      </p:pic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3657F416-5628-1338-2DEB-184F8FCF0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20016"/>
              </p:ext>
            </p:extLst>
          </p:nvPr>
        </p:nvGraphicFramePr>
        <p:xfrm>
          <a:off x="4871680" y="2688875"/>
          <a:ext cx="6823496" cy="2548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5874">
                  <a:extLst>
                    <a:ext uri="{9D8B030D-6E8A-4147-A177-3AD203B41FA5}">
                      <a16:colId xmlns:a16="http://schemas.microsoft.com/office/drawing/2014/main" val="3519752935"/>
                    </a:ext>
                  </a:extLst>
                </a:gridCol>
                <a:gridCol w="1705874">
                  <a:extLst>
                    <a:ext uri="{9D8B030D-6E8A-4147-A177-3AD203B41FA5}">
                      <a16:colId xmlns:a16="http://schemas.microsoft.com/office/drawing/2014/main" val="3377353965"/>
                    </a:ext>
                  </a:extLst>
                </a:gridCol>
                <a:gridCol w="1705874">
                  <a:extLst>
                    <a:ext uri="{9D8B030D-6E8A-4147-A177-3AD203B41FA5}">
                      <a16:colId xmlns:a16="http://schemas.microsoft.com/office/drawing/2014/main" val="3421573515"/>
                    </a:ext>
                  </a:extLst>
                </a:gridCol>
                <a:gridCol w="1705874">
                  <a:extLst>
                    <a:ext uri="{9D8B030D-6E8A-4147-A177-3AD203B41FA5}">
                      <a16:colId xmlns:a16="http://schemas.microsoft.com/office/drawing/2014/main" val="296495497"/>
                    </a:ext>
                  </a:extLst>
                </a:gridCol>
              </a:tblGrid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Tipo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Oportunidad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Variación frente 2024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Cumplimiento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03870577"/>
                  </a:ext>
                </a:extLst>
              </a:tr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Solicitudes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99,90 %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− 0,04%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09708119"/>
                  </a:ext>
                </a:extLst>
              </a:tr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Reclamos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99,62 %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− 0,08%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26146844"/>
                  </a:ext>
                </a:extLst>
              </a:tr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Afiliaciones físicas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99,39 %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− 0,47%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✅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3818916"/>
                  </a:ext>
                </a:extLst>
              </a:tr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Peticiones generales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98,89 %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- 1,11%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✅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99473324"/>
                  </a:ext>
                </a:extLst>
              </a:tr>
              <a:tr h="424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Quejas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>
                          <a:effectLst/>
                        </a:rPr>
                        <a:t>96,77 %</a:t>
                      </a:r>
                      <a:endParaRPr lang="es-CO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100" kern="100" dirty="0">
                          <a:effectLst/>
                        </a:rPr>
                        <a:t> 3,02%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kern="100" dirty="0">
                          <a:effectLst/>
                        </a:rPr>
                        <a:t>✅</a:t>
                      </a:r>
                      <a:endParaRPr lang="es-CO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86050766"/>
                  </a:ext>
                </a:extLst>
              </a:tr>
            </a:tbl>
          </a:graphicData>
        </a:graphic>
      </p:graphicFrame>
      <p:pic>
        <p:nvPicPr>
          <p:cNvPr id="17" name="Imagen 16">
            <a:extLst>
              <a:ext uri="{FF2B5EF4-FFF2-40B4-BE49-F238E27FC236}">
                <a16:creationId xmlns:a16="http://schemas.microsoft.com/office/drawing/2014/main" id="{728FB034-E450-917B-46E2-18A6A40A9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608" y="2663413"/>
            <a:ext cx="2832176" cy="254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03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F69B7D-350F-A8C4-2CD8-F8C8DDE8C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56725E7-54F3-1A6C-DD39-67DDADB7C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8C7535-83DE-21BF-F545-E1077AD15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8459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100" b="1" dirty="0"/>
              <a:t>4. Calidad de la Respuesta</a:t>
            </a:r>
            <a:br>
              <a:rPr lang="en-US" sz="3100" dirty="0"/>
            </a:br>
            <a:endParaRPr lang="en-US" sz="31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A0D97B-EF73-0D16-C4B7-3F5E15BE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A05605A-6FEE-C075-A6A2-C7117D186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237DD9E-6552-7790-951D-667BB7435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0EA80AD5-ED17-7F07-5D3D-14677B1D3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6073E4-4B23-0100-C7DD-93778722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FAC5A2-ED12-227E-C2B9-0533A0FC2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DCB8DE-F152-0D7A-07A8-A9042715B4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110154" y="2402096"/>
            <a:ext cx="3064210" cy="2970391"/>
          </a:xfrm>
          <a:prstGeom prst="rect">
            <a:avLst/>
          </a:prstGeom>
        </p:spPr>
      </p:pic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B28FAE0A-E0CE-1C95-9177-D856845DB010}"/>
              </a:ext>
            </a:extLst>
          </p:cNvPr>
          <p:cNvSpPr txBox="1">
            <a:spLocks/>
          </p:cNvSpPr>
          <p:nvPr/>
        </p:nvSpPr>
        <p:spPr>
          <a:xfrm>
            <a:off x="6236527" y="1294165"/>
            <a:ext cx="4599427" cy="3878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El nivel de </a:t>
            </a:r>
            <a:r>
              <a:rPr lang="en-US" sz="2000" b="1" dirty="0"/>
              <a:t>satisfacción alcanzó 92,96 %</a:t>
            </a:r>
            <a:r>
              <a:rPr lang="en-US" sz="2000" dirty="0"/>
              <a:t>, superando la meta del 90 %. Los aspectos valorados positivamente por los usuarios fueron la </a:t>
            </a:r>
            <a:r>
              <a:rPr lang="en-US" sz="2000" b="1" dirty="0"/>
              <a:t>amabilidad del personal</a:t>
            </a:r>
            <a:r>
              <a:rPr lang="en-US" sz="2000" dirty="0"/>
              <a:t>, la </a:t>
            </a:r>
            <a:r>
              <a:rPr lang="en-US" sz="2000" b="1" dirty="0"/>
              <a:t>claridad de la información</a:t>
            </a:r>
            <a:r>
              <a:rPr lang="en-US" sz="2000" dirty="0"/>
              <a:t> y la </a:t>
            </a:r>
            <a:r>
              <a:rPr lang="en-US" sz="2000" b="1" dirty="0"/>
              <a:t>efectividad en el cierre</a:t>
            </a:r>
            <a:r>
              <a:rPr lang="en-US" sz="2000" dirty="0"/>
              <a:t>.</a:t>
            </a:r>
            <a:br>
              <a:rPr lang="en-US" sz="2000" dirty="0"/>
            </a:br>
            <a:endParaRPr lang="en-US" sz="2000" dirty="0"/>
          </a:p>
          <a:p>
            <a:pPr indent="-2286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Las principales </a:t>
            </a:r>
            <a:r>
              <a:rPr lang="en-US" sz="2000" b="1" dirty="0"/>
              <a:t>inconformidades (7,04 %)</a:t>
            </a:r>
            <a:r>
              <a:rPr lang="en-US" sz="2000" dirty="0"/>
              <a:t> se concentraron en la oportunidad de respuesta y errores menores en la documentación de soporte.</a:t>
            </a:r>
          </a:p>
        </p:txBody>
      </p:sp>
    </p:spTree>
    <p:extLst>
      <p:ext uri="{BB962C8B-B14F-4D97-AF65-F5344CB8AC3E}">
        <p14:creationId xmlns:p14="http://schemas.microsoft.com/office/powerpoint/2010/main" val="73063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59504-95A2-E48C-536F-4E9B58994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A7ADACE-FD98-A785-F4B3-AF7DB857D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0B9B15-D21C-6E12-4C4E-C0691ACB1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85" y="1467530"/>
            <a:ext cx="4458111" cy="2894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s-CO" sz="36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5. Causas y Tipologías Recurrentes</a:t>
            </a:r>
            <a:b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3100" dirty="0"/>
            </a:br>
            <a:endParaRPr lang="en-US" sz="31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605D6F9-871A-1D8F-27A2-F3D73B4C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C32A664-7C6D-5C1B-4A01-4191E2A83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201800D-ED6C-1411-82F6-35BE5A871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E1B7897-84EA-20FB-6B91-0FE0F2C44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35A5E6-A2BC-EB67-B69F-4CC6523C5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E58EBD-9122-06D2-53D2-0C8CB0699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281006B-EB05-4D41-4663-9181D1AE5D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048294" y="2553955"/>
            <a:ext cx="3078707" cy="3145342"/>
          </a:xfrm>
          <a:prstGeom prst="rect">
            <a:avLst/>
          </a:prstGeom>
        </p:spPr>
      </p:pic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FB7D7CA-94B5-61D5-9833-3662435E2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90791" y="1083484"/>
            <a:ext cx="4554044" cy="4202997"/>
          </a:xfrm>
        </p:spPr>
        <p:txBody>
          <a:bodyPr>
            <a:normAutofit/>
          </a:bodyPr>
          <a:lstStyle/>
          <a:p>
            <a:r>
              <a:rPr lang="es-MX" b="1" dirty="0"/>
              <a:t>Reclamos más frecuentes:</a:t>
            </a:r>
          </a:p>
          <a:p>
            <a:r>
              <a:rPr lang="es-MX" dirty="0"/>
              <a:t>No pago de aportes del empleador (42,9 %)</a:t>
            </a:r>
          </a:p>
          <a:p>
            <a:r>
              <a:rPr lang="es-MX" dirty="0"/>
              <a:t>Fallas operativas del sistema (15,3 %)</a:t>
            </a:r>
          </a:p>
          <a:p>
            <a:r>
              <a:rPr lang="es-MX" dirty="0"/>
              <a:t>No acreditación del subsidio (13,6 %)</a:t>
            </a:r>
          </a:p>
          <a:p>
            <a:r>
              <a:rPr lang="es-MX" b="1" dirty="0"/>
              <a:t>Quejas más frecuentes:</a:t>
            </a:r>
          </a:p>
          <a:p>
            <a:r>
              <a:rPr lang="es-MX" dirty="0"/>
              <a:t>Fallas operativas en pago del subsidio</a:t>
            </a:r>
          </a:p>
          <a:p>
            <a:r>
              <a:rPr lang="es-MX" dirty="0"/>
              <a:t>Servicios Sociales – Crédito</a:t>
            </a:r>
          </a:p>
          <a:p>
            <a:r>
              <a:rPr lang="es-MX" dirty="0"/>
              <a:t>Servicios Sociales – Recreación</a:t>
            </a:r>
          </a:p>
          <a:p>
            <a:r>
              <a:rPr lang="es-MX" b="1" dirty="0"/>
              <a:t>Solicitudes más recurrentes:</a:t>
            </a:r>
          </a:p>
          <a:p>
            <a:r>
              <a:rPr lang="es-MX" dirty="0"/>
              <a:t>Activación/cambio de medio de pago (18,23 %)</a:t>
            </a:r>
          </a:p>
          <a:p>
            <a:r>
              <a:rPr lang="es-MX" dirty="0"/>
              <a:t>Requisitos para inscripción/subsidio familiar (16 %)</a:t>
            </a:r>
          </a:p>
          <a:p>
            <a:r>
              <a:rPr lang="es-MX" dirty="0"/>
              <a:t>Enrolamiento biométrico (8,42 %)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6148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5C766C-9A01-B671-F3CF-90C744E87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69B9EB-8B27-8C22-B2BA-AC4E35F3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4C993F-8A07-74E8-5E77-27BD1ABB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85" y="1200624"/>
            <a:ext cx="4458111" cy="55632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s-CO" kern="100" dirty="0"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CO" sz="3600" b="1" dirty="0"/>
              <a:t>6. Canales de Atención</a:t>
            </a:r>
            <a:br>
              <a:rPr lang="es-CO" dirty="0"/>
            </a:br>
            <a:br>
              <a:rPr lang="en-US" sz="3100" dirty="0"/>
            </a:br>
            <a:endParaRPr lang="en-US" sz="31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7FF93C-9CA3-8AF9-C49A-17770DD7A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CF610BB-162C-F8E3-227B-F3E37ED9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B59362C-CE25-26A2-F4F7-3983BFEAD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67AF86A-7BD3-035D-06E0-757A6858D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4580B1-24A6-E6F6-8E44-DEC243E6E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8768957-6184-B6A2-61AB-CB5547408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4AC13C4-B465-D8BB-0304-FC3A023F5D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214109" y="2809079"/>
            <a:ext cx="3199632" cy="2996150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95E58C-AF0F-6F90-8680-2E8995432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34835" y="1200624"/>
            <a:ext cx="4914394" cy="3811588"/>
          </a:xfrm>
        </p:spPr>
        <p:txBody>
          <a:bodyPr/>
          <a:lstStyle/>
          <a:p>
            <a:r>
              <a:rPr lang="es-CO" sz="2000" dirty="0"/>
              <a:t>El </a:t>
            </a:r>
            <a:r>
              <a:rPr lang="es-CO" sz="2000" b="1" dirty="0"/>
              <a:t>canal presencial</a:t>
            </a:r>
            <a:r>
              <a:rPr lang="es-CO" sz="2000" dirty="0"/>
              <a:t> continúa siendo el principal medio de interacción (56,08 % de los registros), seguido del </a:t>
            </a:r>
            <a:r>
              <a:rPr lang="es-CO" sz="2000" b="1" dirty="0"/>
              <a:t>canal telefónico (24,17 %)</a:t>
            </a:r>
            <a:r>
              <a:rPr lang="es-CO" sz="2000" dirty="0"/>
              <a:t> y el </a:t>
            </a:r>
            <a:r>
              <a:rPr lang="es-CO" sz="2000" b="1" dirty="0"/>
              <a:t>correo electrónico (16,57 %)</a:t>
            </a:r>
            <a:r>
              <a:rPr lang="es-CO" sz="2000" dirty="0"/>
              <a:t>.</a:t>
            </a:r>
            <a:br>
              <a:rPr lang="es-CO" sz="2000" dirty="0"/>
            </a:br>
            <a:endParaRPr lang="es-CO" sz="2000" dirty="0"/>
          </a:p>
          <a:p>
            <a:r>
              <a:rPr lang="es-CO" sz="2000" dirty="0"/>
              <a:t>Se observa un crecimiento en el canal telefónico (+ 5,43 %) y del canal Mercurio (+ 16,51 %), así como una reducción significativa en WhatsApp (− 62,03 %), atribuida al aumento del uso de la IVR el cual fue del 19%.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90343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F66340-D0E5-0979-8C24-347F6709C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F5FF768-0091-DEFA-A1EC-929186D22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A8CADAD-C995-F350-D862-3A0CF9E7A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A792EF3-D16B-FBE6-3850-CD4E5E8ECE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15F0E3A-9EBB-D817-3403-D84291872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7EE75C0-83E2-B3A6-DDA2-E86451DB5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4E6349-C67B-D8D0-5A09-9FA032EB7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9C52D5F-7E43-9CED-4DE6-81F03C25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86191C5-73FD-C2FE-431A-85582D3142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262631" y="2943971"/>
            <a:ext cx="2707771" cy="2775047"/>
          </a:xfrm>
          <a:prstGeom prst="rect">
            <a:avLst/>
          </a:prstGeom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3F07644-87EE-FCE6-C332-C53B83384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60050" y="1235315"/>
            <a:ext cx="3995648" cy="3811588"/>
          </a:xfrm>
        </p:spPr>
        <p:txBody>
          <a:bodyPr>
            <a:normAutofit fontScale="92500" lnSpcReduction="20000"/>
          </a:bodyPr>
          <a:lstStyle/>
          <a:p>
            <a:pPr algn="just"/>
            <a:br>
              <a:rPr lang="es-CO" dirty="0"/>
            </a:br>
            <a:endParaRPr lang="es-CO" dirty="0"/>
          </a:p>
          <a:p>
            <a:pPr lvl="0" algn="just"/>
            <a:r>
              <a:rPr lang="es-CO" dirty="0"/>
              <a:t>La </a:t>
            </a:r>
            <a:r>
              <a:rPr lang="es-CO" b="1" dirty="0"/>
              <a:t>gestión de PQRSDF</a:t>
            </a:r>
            <a:r>
              <a:rPr lang="es-CO" dirty="0"/>
              <a:t> se mantiene en un nivel </a:t>
            </a:r>
            <a:r>
              <a:rPr lang="es-CO" b="1" dirty="0"/>
              <a:t>altamente satisfactorio</a:t>
            </a:r>
            <a:r>
              <a:rPr lang="es-CO" dirty="0"/>
              <a:t>, con cumplimiento de las metas de oportunidad y calidad establecidas.</a:t>
            </a:r>
          </a:p>
          <a:p>
            <a:pPr lvl="0" algn="just"/>
            <a:r>
              <a:rPr lang="es-CO" dirty="0"/>
              <a:t>El </a:t>
            </a:r>
            <a:r>
              <a:rPr lang="es-CO" b="1" dirty="0"/>
              <a:t>volumen de requerimientos</a:t>
            </a:r>
            <a:r>
              <a:rPr lang="es-CO" dirty="0"/>
              <a:t> disminuyó ligeramente, evidenciando madurez en la autogestión de los usuarios mediante canales digitales.</a:t>
            </a:r>
          </a:p>
          <a:p>
            <a:pPr lvl="0" algn="just"/>
            <a:r>
              <a:rPr lang="es-CO" dirty="0"/>
              <a:t>El </a:t>
            </a:r>
            <a:r>
              <a:rPr lang="es-CO" b="1" dirty="0"/>
              <a:t>área de Atención al Cliente</a:t>
            </a:r>
            <a:r>
              <a:rPr lang="es-CO" dirty="0"/>
              <a:t> fortaleció el control y seguimiento con mecanismos de alerta temprana, garantizando trazabilidad en I-Gestión.</a:t>
            </a:r>
          </a:p>
          <a:p>
            <a:pPr lvl="0" algn="just"/>
            <a:r>
              <a:rPr lang="es-CO" dirty="0"/>
              <a:t>Las </a:t>
            </a:r>
            <a:r>
              <a:rPr lang="es-CO" b="1" dirty="0"/>
              <a:t>Unidades de Subsidio, Tesorería y Crédito</a:t>
            </a:r>
            <a:r>
              <a:rPr lang="es-CO" dirty="0"/>
              <a:t> concentran la mayor carga operativa, requiriendo balanceo de recursos.</a:t>
            </a:r>
          </a:p>
          <a:p>
            <a:pPr lvl="0" algn="just"/>
            <a:r>
              <a:rPr lang="es-CO" dirty="0"/>
              <a:t>El </a:t>
            </a:r>
            <a:r>
              <a:rPr lang="es-CO" b="1" dirty="0"/>
              <a:t>canal digital</a:t>
            </a:r>
            <a:r>
              <a:rPr lang="es-CO" dirty="0"/>
              <a:t> debe fortalecerse para mejorar la eficiencia y disminuir la carga presencial.</a:t>
            </a:r>
          </a:p>
          <a:p>
            <a:endParaRPr lang="es-CO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1198CBE4-ECBC-92FB-DA8D-72946011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64" y="435215"/>
            <a:ext cx="3932237" cy="1600200"/>
          </a:xfrm>
        </p:spPr>
        <p:txBody>
          <a:bodyPr/>
          <a:lstStyle/>
          <a:p>
            <a:r>
              <a:rPr lang="es-CO" b="1" dirty="0"/>
              <a:t>7. Conclusiones</a:t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4363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BC6805-5A3E-04D4-E84D-173D38916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0D0127D-103D-CF7A-1947-1016F7CEF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C45EC4D-BCFC-5ABE-68D1-0020E2379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AE61964-3396-F571-A44F-87B834805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6BE9388-638C-0FE7-ECAA-961D7EC54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FA97A814-F88D-178F-5EBA-3A876C062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98ECA6-0284-6D96-6783-A7DF0DFF4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EA8E780-B837-7B6B-1BBD-ED4248F2A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C9D92E1-5480-F07F-3C3D-C317B6E04E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7" r="2842" b="2"/>
          <a:stretch>
            <a:fillRect/>
          </a:stretch>
        </p:blipFill>
        <p:spPr>
          <a:xfrm>
            <a:off x="1283601" y="2514600"/>
            <a:ext cx="2690739" cy="2978476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63D65A-1FA0-CEA1-5F56-CE3F90410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083484"/>
            <a:ext cx="4605185" cy="4409592"/>
          </a:xfrm>
        </p:spPr>
        <p:txBody>
          <a:bodyPr>
            <a:normAutofit fontScale="47500" lnSpcReduction="20000"/>
          </a:bodyPr>
          <a:lstStyle/>
          <a:p>
            <a:r>
              <a:rPr lang="es-CO" sz="2300" b="1" dirty="0"/>
              <a:t>Gestión Operativa:</a:t>
            </a:r>
            <a:endParaRPr lang="es-CO" sz="2300" dirty="0"/>
          </a:p>
          <a:p>
            <a:pPr lvl="0"/>
            <a:r>
              <a:rPr lang="es-CO" sz="2300" dirty="0"/>
              <a:t>1.Mantener el esquema de </a:t>
            </a:r>
            <a:r>
              <a:rPr lang="es-CO" sz="2300" b="1" dirty="0"/>
              <a:t>reportes diarios y semáforos</a:t>
            </a:r>
            <a:r>
              <a:rPr lang="es-CO" sz="2300" dirty="0"/>
              <a:t> para prevenir vencimientos.</a:t>
            </a:r>
          </a:p>
          <a:p>
            <a:pPr lvl="0"/>
            <a:r>
              <a:rPr lang="es-CO" sz="2300" dirty="0"/>
              <a:t>2.Asignar gestores adicionales en picos de demanda y fortalecer la capacidad en UIS municipales.</a:t>
            </a:r>
          </a:p>
          <a:p>
            <a:pPr lvl="0"/>
            <a:r>
              <a:rPr lang="es-CO" sz="2300" dirty="0"/>
              <a:t>3.Implementar </a:t>
            </a:r>
            <a:r>
              <a:rPr lang="es-CO" sz="2300" b="1" dirty="0"/>
              <a:t>alertas automáticas de carga y cierre</a:t>
            </a:r>
            <a:r>
              <a:rPr lang="es-CO" sz="2300" dirty="0"/>
              <a:t> dentro de I-Gestión para mejorar el cumplimiento del 100 %.</a:t>
            </a:r>
          </a:p>
          <a:p>
            <a:r>
              <a:rPr lang="es-CO" sz="2300" b="1" dirty="0"/>
              <a:t>Calidad y Formación:</a:t>
            </a:r>
            <a:br>
              <a:rPr lang="es-CO" sz="2300" dirty="0"/>
            </a:br>
            <a:r>
              <a:rPr lang="es-CO" sz="2300" dirty="0"/>
              <a:t>4. Estandarizar las </a:t>
            </a:r>
            <a:r>
              <a:rPr lang="es-CO" sz="2300" b="1" dirty="0"/>
              <a:t>respuestas modelo</a:t>
            </a:r>
            <a:r>
              <a:rPr lang="es-CO" sz="2300" dirty="0"/>
              <a:t> y listas de verificación para evitar reaperturas.</a:t>
            </a:r>
          </a:p>
          <a:p>
            <a:r>
              <a:rPr lang="es-CO" sz="2300" dirty="0"/>
              <a:t>5. Capacitar a los líderes y responsables en el manejo de tipologías SSF y lenguaje claro.</a:t>
            </a:r>
          </a:p>
          <a:p>
            <a:r>
              <a:rPr lang="es-CO" sz="2300" dirty="0"/>
              <a:t>6. Crear </a:t>
            </a:r>
            <a:r>
              <a:rPr lang="es-CO" sz="2300" b="1" dirty="0"/>
              <a:t>mesas de trabajo de calidad</a:t>
            </a:r>
            <a:r>
              <a:rPr lang="es-CO" sz="2300" dirty="0"/>
              <a:t> inter-área con seguimiento mensual de indicadores.</a:t>
            </a:r>
          </a:p>
          <a:p>
            <a:r>
              <a:rPr lang="es-CO" sz="2300" b="1" dirty="0"/>
              <a:t>Transformación Digital:</a:t>
            </a:r>
            <a:br>
              <a:rPr lang="es-CO" sz="2300" dirty="0"/>
            </a:br>
            <a:r>
              <a:rPr lang="es-CO" sz="2300" dirty="0"/>
              <a:t>7. Modernizar la interfaz del canal digital y WhatsApp corporativo para hacerlo más intuitivo.</a:t>
            </a:r>
            <a:br>
              <a:rPr lang="es-CO" sz="2300" dirty="0"/>
            </a:br>
            <a:r>
              <a:rPr lang="es-CO" sz="2300" dirty="0"/>
              <a:t>8. Promover la autogestión ciudadana mediante guías digitales y tutoriales.</a:t>
            </a:r>
          </a:p>
          <a:p>
            <a:r>
              <a:rPr lang="es-CO" sz="2300" b="1" dirty="0"/>
              <a:t>Gestión Institucional:</a:t>
            </a:r>
            <a:br>
              <a:rPr lang="es-CO" sz="2300" dirty="0"/>
            </a:br>
            <a:r>
              <a:rPr lang="es-CO" sz="2300" dirty="0"/>
              <a:t>9. Asegurar la continuidad de personal crítico mediante un plan de reemplazo inmediato (vacaciones, incapacidades).</a:t>
            </a:r>
            <a:br>
              <a:rPr lang="es-CO" sz="2300" dirty="0"/>
            </a:br>
            <a:r>
              <a:rPr lang="es-CO" sz="2300" dirty="0"/>
              <a:t>10. Mantener la trazabilidad normativa de la </a:t>
            </a:r>
            <a:r>
              <a:rPr lang="es-CO" sz="2300" b="1" dirty="0"/>
              <a:t>Circular Externa SSF 2022-00002</a:t>
            </a:r>
            <a:r>
              <a:rPr lang="es-CO" sz="2300" dirty="0"/>
              <a:t> y la </a:t>
            </a:r>
            <a:r>
              <a:rPr lang="es-CO" sz="2300" b="1" dirty="0"/>
              <a:t>Ley 1755 de 2015</a:t>
            </a:r>
            <a:r>
              <a:rPr lang="es-CO" sz="2300" dirty="0"/>
              <a:t>.</a:t>
            </a:r>
          </a:p>
          <a:p>
            <a:endParaRPr lang="es-CO" b="1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DC342C89-0F54-0465-3B5F-B14DE3D4F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/>
              <a:t>8. Recomendaciones</a:t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41992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893</Words>
  <Application>Microsoft Office PowerPoint</Application>
  <PresentationFormat>Panorámica</PresentationFormat>
  <Paragraphs>116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Symbol</vt:lpstr>
      <vt:lpstr>Tema de Office</vt:lpstr>
      <vt:lpstr> </vt:lpstr>
      <vt:lpstr>1. Resumen Ejecutivo </vt:lpstr>
      <vt:lpstr>2. Desempeño General </vt:lpstr>
      <vt:lpstr>3. Análisis de Oportunidad </vt:lpstr>
      <vt:lpstr>4. Calidad de la Respuesta </vt:lpstr>
      <vt:lpstr>5. Causas y Tipologías Recurrentes  </vt:lpstr>
      <vt:lpstr> 6. Canales de Atención  </vt:lpstr>
      <vt:lpstr>7. Conclusiones </vt:lpstr>
      <vt:lpstr>8. Recomendaciones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ATENCIÓN A PQRSDF III TRIMESTRE 2025</dc:title>
  <dc:creator>Nellys Fernandez</dc:creator>
  <cp:lastModifiedBy>Acliente 1 Ofiice 365</cp:lastModifiedBy>
  <cp:revision>37</cp:revision>
  <dcterms:created xsi:type="dcterms:W3CDTF">2025-10-10T13:59:30Z</dcterms:created>
  <dcterms:modified xsi:type="dcterms:W3CDTF">2025-10-17T17:44:46Z</dcterms:modified>
</cp:coreProperties>
</file>