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43" autoAdjust="0"/>
    <p:restoredTop sz="94610"/>
  </p:normalViewPr>
  <p:slideViewPr>
    <p:cSldViewPr snapToGrid="0" snapToObjects="1">
      <p:cViewPr varScale="1">
        <p:scale>
          <a:sx n="108" d="100"/>
          <a:sy n="108" d="100"/>
        </p:scale>
        <p:origin x="630" y="4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9760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5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2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15.png"/><Relationship Id="rId10" Type="http://schemas.openxmlformats.org/officeDocument/2006/relationships/image" Target="../media/image8.png"/><Relationship Id="rId4" Type="http://schemas.openxmlformats.org/officeDocument/2006/relationships/image" Target="../media/image63.png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1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26.png"/><Relationship Id="rId9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1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69.png"/><Relationship Id="rId4" Type="http://schemas.openxmlformats.org/officeDocument/2006/relationships/image" Target="../media/image22.png"/><Relationship Id="rId9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71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8.png"/><Relationship Id="rId3" Type="http://schemas.openxmlformats.org/officeDocument/2006/relationships/image" Target="../media/image44.png"/><Relationship Id="rId7" Type="http://schemas.openxmlformats.org/officeDocument/2006/relationships/image" Target="../media/image36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74.png"/><Relationship Id="rId5" Type="http://schemas.openxmlformats.org/officeDocument/2006/relationships/image" Target="../media/image66.png"/><Relationship Id="rId10" Type="http://schemas.openxmlformats.org/officeDocument/2006/relationships/image" Target="../media/image73.png"/><Relationship Id="rId4" Type="http://schemas.openxmlformats.org/officeDocument/2006/relationships/image" Target="../media/image26.png"/><Relationship Id="rId9" Type="http://schemas.openxmlformats.org/officeDocument/2006/relationships/image" Target="../media/image7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5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11" Type="http://schemas.openxmlformats.org/officeDocument/2006/relationships/image" Target="../media/image8.png"/><Relationship Id="rId5" Type="http://schemas.openxmlformats.org/officeDocument/2006/relationships/image" Target="../media/image57.png"/><Relationship Id="rId10" Type="http://schemas.openxmlformats.org/officeDocument/2006/relationships/image" Target="../media/image7.png"/><Relationship Id="rId4" Type="http://schemas.openxmlformats.org/officeDocument/2006/relationships/image" Target="../media/image76.png"/><Relationship Id="rId9" Type="http://schemas.openxmlformats.org/officeDocument/2006/relationships/image" Target="../media/image8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81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3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8.png"/><Relationship Id="rId5" Type="http://schemas.openxmlformats.org/officeDocument/2006/relationships/image" Target="../media/image10.png"/><Relationship Id="rId10" Type="http://schemas.openxmlformats.org/officeDocument/2006/relationships/image" Target="../media/image7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8.png"/><Relationship Id="rId5" Type="http://schemas.openxmlformats.org/officeDocument/2006/relationships/image" Target="../media/image17.png"/><Relationship Id="rId10" Type="http://schemas.openxmlformats.org/officeDocument/2006/relationships/image" Target="../media/image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4.png"/><Relationship Id="rId7" Type="http://schemas.openxmlformats.org/officeDocument/2006/relationships/image" Target="../media/image27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7.png"/><Relationship Id="rId5" Type="http://schemas.openxmlformats.org/officeDocument/2006/relationships/image" Target="../media/image26.png"/><Relationship Id="rId10" Type="http://schemas.openxmlformats.org/officeDocument/2006/relationships/image" Target="../media/image29.png"/><Relationship Id="rId4" Type="http://schemas.openxmlformats.org/officeDocument/2006/relationships/image" Target="../media/image9.png"/><Relationship Id="rId9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8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11.png"/><Relationship Id="rId7" Type="http://schemas.openxmlformats.org/officeDocument/2006/relationships/image" Target="../media/image42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7.png"/><Relationship Id="rId5" Type="http://schemas.openxmlformats.org/officeDocument/2006/relationships/image" Target="../media/image41.png"/><Relationship Id="rId10" Type="http://schemas.openxmlformats.org/officeDocument/2006/relationships/image" Target="../media/image9.png"/><Relationship Id="rId4" Type="http://schemas.openxmlformats.org/officeDocument/2006/relationships/image" Target="../media/image22.png"/><Relationship Id="rId9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11" Type="http://schemas.openxmlformats.org/officeDocument/2006/relationships/image" Target="../media/image8.png"/><Relationship Id="rId5" Type="http://schemas.openxmlformats.org/officeDocument/2006/relationships/image" Target="../media/image47.png"/><Relationship Id="rId10" Type="http://schemas.openxmlformats.org/officeDocument/2006/relationships/image" Target="../media/image7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45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11" Type="http://schemas.openxmlformats.org/officeDocument/2006/relationships/image" Target="../media/image8.png"/><Relationship Id="rId5" Type="http://schemas.openxmlformats.org/officeDocument/2006/relationships/image" Target="../media/image48.png"/><Relationship Id="rId10" Type="http://schemas.openxmlformats.org/officeDocument/2006/relationships/image" Target="../media/image7.png"/><Relationship Id="rId4" Type="http://schemas.openxmlformats.org/officeDocument/2006/relationships/image" Target="../media/image52.png"/><Relationship Id="rId9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32D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463040"/>
            <a:ext cx="4206240" cy="4206240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3" name="Shape 1"/>
          <p:cNvSpPr/>
          <p:nvPr/>
        </p:nvSpPr>
        <p:spPr>
          <a:xfrm>
            <a:off x="10698480" y="4297680"/>
            <a:ext cx="3108960" cy="3108960"/>
          </a:xfrm>
          <a:prstGeom prst="ellipse">
            <a:avLst/>
          </a:prstGeom>
          <a:solidFill>
            <a:srgbClr val="1A2247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4" name="Shape 2"/>
          <p:cNvSpPr/>
          <p:nvPr/>
        </p:nvSpPr>
        <p:spPr>
          <a:xfrm>
            <a:off x="-1280160" y="4846320"/>
            <a:ext cx="3291840" cy="3291840"/>
          </a:xfrm>
          <a:prstGeom prst="ellipse">
            <a:avLst/>
          </a:prstGeom>
          <a:solidFill>
            <a:srgbClr val="1A2247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5" name="Shape 3"/>
          <p:cNvSpPr/>
          <p:nvPr/>
        </p:nvSpPr>
        <p:spPr>
          <a:xfrm>
            <a:off x="305067" y="1521633"/>
            <a:ext cx="1877034" cy="1783080"/>
          </a:xfrm>
          <a:prstGeom prst="ellipse">
            <a:avLst/>
          </a:prstGeom>
          <a:solidFill>
            <a:srgbClr val="6D4DA8"/>
          </a:solidFill>
          <a:ln/>
          <a:effectLst>
            <a:outerShdw blurRad="114300" dist="38100" dir="5400000" algn="bl" rotWithShape="0">
              <a:srgbClr val="141833">
                <a:alpha val="22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" y="1828800"/>
            <a:ext cx="1104974" cy="117185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743200" y="1417320"/>
            <a:ext cx="8778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PROGRAMA DE TRANSPARENCIA</a:t>
            </a:r>
            <a:endParaRPr lang="en-US" sz="3300" dirty="0"/>
          </a:p>
        </p:txBody>
      </p:sp>
      <p:sp>
        <p:nvSpPr>
          <p:cNvPr id="8" name="Text 5"/>
          <p:cNvSpPr/>
          <p:nvPr/>
        </p:nvSpPr>
        <p:spPr>
          <a:xfrm>
            <a:off x="2743200" y="1988820"/>
            <a:ext cx="8778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 ÉTICA EMPRESARIAL</a:t>
            </a:r>
            <a:endParaRPr lang="en-US" sz="3300" dirty="0"/>
          </a:p>
        </p:txBody>
      </p:sp>
      <p:sp>
        <p:nvSpPr>
          <p:cNvPr id="9" name="Text 6"/>
          <p:cNvSpPr/>
          <p:nvPr/>
        </p:nvSpPr>
        <p:spPr>
          <a:xfrm>
            <a:off x="2743200" y="2788920"/>
            <a:ext cx="3657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5400" b="1" kern="0" spc="400" dirty="0">
                <a:solidFill>
                  <a:srgbClr val="B9A6E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PTEE</a:t>
            </a:r>
            <a:endParaRPr lang="en-US" sz="5400" dirty="0"/>
          </a:p>
        </p:txBody>
      </p:sp>
      <p:sp>
        <p:nvSpPr>
          <p:cNvPr id="10" name="Shape 7"/>
          <p:cNvSpPr/>
          <p:nvPr/>
        </p:nvSpPr>
        <p:spPr>
          <a:xfrm>
            <a:off x="2743200" y="3977640"/>
            <a:ext cx="2880360" cy="566928"/>
          </a:xfrm>
          <a:prstGeom prst="roundRect">
            <a:avLst>
              <a:gd name="adj" fmla="val 50000"/>
            </a:avLst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1" name="Text 8"/>
          <p:cNvSpPr/>
          <p:nvPr/>
        </p:nvSpPr>
        <p:spPr>
          <a:xfrm>
            <a:off x="2743200" y="3977640"/>
            <a:ext cx="2880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CAJAMAG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2743200" y="46177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C7CE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Caja de Compensación Familiar del Magdalena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2766060" y="5097780"/>
            <a:ext cx="502920" cy="502920"/>
          </a:xfrm>
          <a:prstGeom prst="ellipse">
            <a:avLst/>
          </a:prstGeom>
          <a:solidFill>
            <a:srgbClr val="2E3A73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6761" y="5218481"/>
            <a:ext cx="261518" cy="261518"/>
          </a:xfrm>
          <a:prstGeom prst="rect">
            <a:avLst/>
          </a:prstGeom>
        </p:spPr>
      </p:pic>
      <p:sp>
        <p:nvSpPr>
          <p:cNvPr id="15" name="Shape 11"/>
          <p:cNvSpPr/>
          <p:nvPr/>
        </p:nvSpPr>
        <p:spPr>
          <a:xfrm>
            <a:off x="3479292" y="5097780"/>
            <a:ext cx="502920" cy="502920"/>
          </a:xfrm>
          <a:prstGeom prst="ellipse">
            <a:avLst/>
          </a:prstGeom>
          <a:solidFill>
            <a:srgbClr val="2E3A73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9993" y="5218481"/>
            <a:ext cx="261518" cy="261518"/>
          </a:xfrm>
          <a:prstGeom prst="rect">
            <a:avLst/>
          </a:prstGeom>
        </p:spPr>
      </p:pic>
      <p:sp>
        <p:nvSpPr>
          <p:cNvPr id="17" name="Shape 12"/>
          <p:cNvSpPr/>
          <p:nvPr/>
        </p:nvSpPr>
        <p:spPr>
          <a:xfrm>
            <a:off x="4192524" y="5097780"/>
            <a:ext cx="502920" cy="502920"/>
          </a:xfrm>
          <a:prstGeom prst="ellipse">
            <a:avLst/>
          </a:prstGeom>
          <a:solidFill>
            <a:srgbClr val="2E3A73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3225" y="5218481"/>
            <a:ext cx="261518" cy="261518"/>
          </a:xfrm>
          <a:prstGeom prst="rect">
            <a:avLst/>
          </a:prstGeom>
        </p:spPr>
      </p:pic>
      <p:sp>
        <p:nvSpPr>
          <p:cNvPr id="19" name="Shape 13"/>
          <p:cNvSpPr/>
          <p:nvPr/>
        </p:nvSpPr>
        <p:spPr>
          <a:xfrm>
            <a:off x="4905756" y="5097780"/>
            <a:ext cx="502920" cy="502920"/>
          </a:xfrm>
          <a:prstGeom prst="ellipse">
            <a:avLst/>
          </a:prstGeom>
          <a:solidFill>
            <a:srgbClr val="2E3A73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6457" y="5218481"/>
            <a:ext cx="261518" cy="261518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5618988" y="5097780"/>
            <a:ext cx="502920" cy="502920"/>
          </a:xfrm>
          <a:prstGeom prst="ellipse">
            <a:avLst/>
          </a:prstGeom>
          <a:solidFill>
            <a:srgbClr val="2E3A73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22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9689" y="5218481"/>
            <a:ext cx="261518" cy="261518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2743200" y="5989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B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Código:  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GER-3-02-DE-11</a:t>
            </a:r>
            <a:r>
              <a:rPr lang="en-US" sz="1200" b="1" dirty="0">
                <a:solidFill>
                  <a:srgbClr val="B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Versión:  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25" name="Shape 0">
            <a:extLst>
              <a:ext uri="{FF2B5EF4-FFF2-40B4-BE49-F238E27FC236}">
                <a16:creationId xmlns:a16="http://schemas.microsoft.com/office/drawing/2014/main" id="{4C901394-B630-E97E-9ABB-70036A319699}"/>
              </a:ext>
            </a:extLst>
          </p:cNvPr>
          <p:cNvSpPr/>
          <p:nvPr/>
        </p:nvSpPr>
        <p:spPr>
          <a:xfrm>
            <a:off x="9845040" y="-1310640"/>
            <a:ext cx="4206240" cy="4206240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9338D6F0-46BE-7EB1-1D87-20B9E0761946}"/>
              </a:ext>
            </a:extLst>
          </p:cNvPr>
          <p:cNvSpPr/>
          <p:nvPr/>
        </p:nvSpPr>
        <p:spPr>
          <a:xfrm>
            <a:off x="10040645" y="-426128"/>
            <a:ext cx="2565645" cy="276983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CA23B446-7B08-17D0-124F-FD17C82A3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5852" y="683581"/>
            <a:ext cx="1401193" cy="733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Elipse 30">
            <a:extLst>
              <a:ext uri="{FF2B5EF4-FFF2-40B4-BE49-F238E27FC236}">
                <a16:creationId xmlns:a16="http://schemas.microsoft.com/office/drawing/2014/main" id="{FE9148CE-700F-00AB-9E31-FABADC87FC37}"/>
              </a:ext>
            </a:extLst>
          </p:cNvPr>
          <p:cNvSpPr/>
          <p:nvPr/>
        </p:nvSpPr>
        <p:spPr>
          <a:xfrm>
            <a:off x="10995428" y="4514071"/>
            <a:ext cx="2299317" cy="241827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33" name="Picture 2" descr="COMFACESAR - Estamos Cumpliedo sueños">
            <a:extLst>
              <a:ext uri="{FF2B5EF4-FFF2-40B4-BE49-F238E27FC236}">
                <a16:creationId xmlns:a16="http://schemas.microsoft.com/office/drawing/2014/main" id="{F5B5CF5C-AD37-4813-4795-ADE4CA6D0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004482" y="5213448"/>
            <a:ext cx="1887355" cy="67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4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71455" y="-1371600"/>
            <a:ext cx="3291840" cy="3291840"/>
          </a:xfrm>
          <a:prstGeom prst="ellipse">
            <a:avLst/>
          </a:prstGeom>
          <a:solidFill>
            <a:srgbClr val="EAECF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3" name="Shape 1"/>
          <p:cNvSpPr/>
          <p:nvPr/>
        </p:nvSpPr>
        <p:spPr>
          <a:xfrm>
            <a:off x="-1554480" y="5120640"/>
            <a:ext cx="3108960" cy="3108960"/>
          </a:xfrm>
          <a:prstGeom prst="ellipse">
            <a:avLst/>
          </a:prstGeom>
          <a:solidFill>
            <a:srgbClr val="ECEEF6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4" name="Shape 2"/>
          <p:cNvSpPr/>
          <p:nvPr/>
        </p:nvSpPr>
        <p:spPr>
          <a:xfrm>
            <a:off x="502920" y="246888"/>
            <a:ext cx="603504" cy="603504"/>
          </a:xfrm>
          <a:prstGeom prst="ellipse">
            <a:avLst/>
          </a:prstGeom>
          <a:solidFill>
            <a:srgbClr val="3B5BA5"/>
          </a:solidFill>
          <a:ln/>
          <a:effectLst>
            <a:outerShdw blurRad="114300" dist="38100" dir="5400000" algn="bl" rotWithShape="0">
              <a:srgbClr val="141833">
                <a:alpha val="22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61" y="391729"/>
            <a:ext cx="313822" cy="31382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07592" y="164592"/>
            <a:ext cx="1038118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Políticas del PTEE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1307592" y="603504"/>
            <a:ext cx="1038118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i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3 de 4 · Regalos, beneficios a terceros y donaciones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10975543" y="457200"/>
            <a:ext cx="155448" cy="155448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9" name="Shape 6"/>
          <p:cNvSpPr/>
          <p:nvPr/>
        </p:nvSpPr>
        <p:spPr>
          <a:xfrm>
            <a:off x="11249863" y="457200"/>
            <a:ext cx="155448" cy="155448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0" name="Shape 7"/>
          <p:cNvSpPr/>
          <p:nvPr/>
        </p:nvSpPr>
        <p:spPr>
          <a:xfrm>
            <a:off x="11524183" y="457200"/>
            <a:ext cx="155448" cy="155448"/>
          </a:xfrm>
          <a:prstGeom prst="ellipse">
            <a:avLst/>
          </a:prstGeom>
          <a:solidFill>
            <a:srgbClr val="B9A6E0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1" name="Shape 8"/>
          <p:cNvSpPr/>
          <p:nvPr/>
        </p:nvSpPr>
        <p:spPr>
          <a:xfrm>
            <a:off x="502920" y="1371600"/>
            <a:ext cx="3545738" cy="4572000"/>
          </a:xfrm>
          <a:prstGeom prst="roundRect">
            <a:avLst>
              <a:gd name="adj" fmla="val 2579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12" name="Shape 9"/>
          <p:cNvSpPr/>
          <p:nvPr/>
        </p:nvSpPr>
        <p:spPr>
          <a:xfrm>
            <a:off x="1864309" y="1618488"/>
            <a:ext cx="822960" cy="822960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1820" y="1815998"/>
            <a:ext cx="427939" cy="427939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647761" y="2578608"/>
            <a:ext cx="317997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Regalos y atenciones</a:t>
            </a:r>
            <a:endParaRPr lang="en-US" sz="1400" dirty="0"/>
          </a:p>
        </p:txBody>
      </p:sp>
      <p:sp>
        <p:nvSpPr>
          <p:cNvPr id="15" name="Text 11"/>
          <p:cNvSpPr/>
          <p:nvPr/>
        </p:nvSpPr>
        <p:spPr>
          <a:xfrm>
            <a:off x="739201" y="3108960"/>
            <a:ext cx="2997098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5000"/>
              </a:lnSpc>
              <a:buNone/>
            </a:pP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Caja de Compensación Familiar del Magdalena no permitirá a sus trabajadores recibir regalos, comidas o atenciones de proveedores y afiliados que representen una conducta en contravía del PTEE, puedan inclinar a favorecer a terceros en la contratación de bienes o servicios, o no estén relacionadas directamente con la gestión comercial de la Corporación.</a:t>
            </a:r>
            <a:endParaRPr lang="en-US" sz="1400" dirty="0"/>
          </a:p>
        </p:txBody>
      </p:sp>
      <p:sp>
        <p:nvSpPr>
          <p:cNvPr id="16" name="Shape 12"/>
          <p:cNvSpPr/>
          <p:nvPr/>
        </p:nvSpPr>
        <p:spPr>
          <a:xfrm>
            <a:off x="4322978" y="1371600"/>
            <a:ext cx="3545738" cy="4572000"/>
          </a:xfrm>
          <a:prstGeom prst="roundRect">
            <a:avLst>
              <a:gd name="adj" fmla="val 2579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17" name="Shape 13"/>
          <p:cNvSpPr/>
          <p:nvPr/>
        </p:nvSpPr>
        <p:spPr>
          <a:xfrm>
            <a:off x="5684368" y="1618488"/>
            <a:ext cx="822960" cy="822960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1878" y="1815998"/>
            <a:ext cx="427939" cy="427939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4467819" y="2578608"/>
            <a:ext cx="317997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Favores personales</a:t>
            </a:r>
            <a:endParaRPr lang="en-US" sz="1400" dirty="0"/>
          </a:p>
        </p:txBody>
      </p:sp>
      <p:sp>
        <p:nvSpPr>
          <p:cNvPr id="20" name="Text 15"/>
          <p:cNvSpPr/>
          <p:nvPr/>
        </p:nvSpPr>
        <p:spPr>
          <a:xfrm>
            <a:off x="4559259" y="3108960"/>
            <a:ext cx="2997098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5000"/>
              </a:lnSpc>
              <a:buNone/>
            </a:pP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Ningún empleado usará su cargo para solicitar cualquier clase de favor personal, pago, descuentos, viaje, alojamiento, regalos o préstamos a contratistas y proveedores a cambio de favores.</a:t>
            </a:r>
            <a:endParaRPr lang="en-US" sz="1400" dirty="0"/>
          </a:p>
        </p:txBody>
      </p:sp>
      <p:sp>
        <p:nvSpPr>
          <p:cNvPr id="21" name="Shape 16"/>
          <p:cNvSpPr/>
          <p:nvPr/>
        </p:nvSpPr>
        <p:spPr>
          <a:xfrm>
            <a:off x="8143037" y="1371600"/>
            <a:ext cx="3545738" cy="4572000"/>
          </a:xfrm>
          <a:prstGeom prst="roundRect">
            <a:avLst>
              <a:gd name="adj" fmla="val 2579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22" name="Shape 17"/>
          <p:cNvSpPr/>
          <p:nvPr/>
        </p:nvSpPr>
        <p:spPr>
          <a:xfrm>
            <a:off x="9504426" y="1618488"/>
            <a:ext cx="822960" cy="822960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1936" y="1815998"/>
            <a:ext cx="427939" cy="427939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8325917" y="2578608"/>
            <a:ext cx="317997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Donaciones</a:t>
            </a:r>
            <a:endParaRPr lang="en-US" sz="1400" dirty="0"/>
          </a:p>
        </p:txBody>
      </p:sp>
      <p:sp>
        <p:nvSpPr>
          <p:cNvPr id="25" name="Text 19"/>
          <p:cNvSpPr/>
          <p:nvPr/>
        </p:nvSpPr>
        <p:spPr>
          <a:xfrm>
            <a:off x="8379318" y="3108960"/>
            <a:ext cx="2997098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5000"/>
              </a:lnSpc>
              <a:buNone/>
            </a:pP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cuanto a las donaciones, se prohíbe realizar o dar cualquier tipo de donación con un propósito corrupto o de soborno para ayudar a la Caja de Compensación Familiar </a:t>
            </a:r>
            <a:r>
              <a:rPr lang="en-US" sz="16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</a:t>
            </a: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Magdalena a obtener una ventaja inapropiada.</a:t>
            </a:r>
            <a:endParaRPr lang="en-US" sz="1400" dirty="0"/>
          </a:p>
        </p:txBody>
      </p:sp>
      <p:sp>
        <p:nvSpPr>
          <p:cNvPr id="26" name="Text 20"/>
          <p:cNvSpPr/>
          <p:nvPr/>
        </p:nvSpPr>
        <p:spPr>
          <a:xfrm>
            <a:off x="8945575" y="6492240"/>
            <a:ext cx="2743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PTEE · CAJAMAG</a:t>
            </a:r>
            <a:endParaRPr lang="en-US" sz="900" dirty="0"/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672D9E65-72DC-BF53-F20D-949176EE0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42" y="6272503"/>
            <a:ext cx="1031238" cy="434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" descr="COMFACESAR - Estamos Cumpliedo sueños">
            <a:extLst>
              <a:ext uri="{FF2B5EF4-FFF2-40B4-BE49-F238E27FC236}">
                <a16:creationId xmlns:a16="http://schemas.microsoft.com/office/drawing/2014/main" id="{AA273796-BE06-E570-7EE9-1D1925767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986322" y="5105565"/>
            <a:ext cx="1887355" cy="67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4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71455" y="-1371600"/>
            <a:ext cx="3291840" cy="3291840"/>
          </a:xfrm>
          <a:prstGeom prst="ellipse">
            <a:avLst/>
          </a:prstGeom>
          <a:solidFill>
            <a:srgbClr val="EAECF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3" name="Shape 1"/>
          <p:cNvSpPr/>
          <p:nvPr/>
        </p:nvSpPr>
        <p:spPr>
          <a:xfrm>
            <a:off x="-1554480" y="5120640"/>
            <a:ext cx="3108960" cy="3108960"/>
          </a:xfrm>
          <a:prstGeom prst="ellipse">
            <a:avLst/>
          </a:prstGeom>
          <a:solidFill>
            <a:srgbClr val="ECEEF6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4" name="Shape 2"/>
          <p:cNvSpPr/>
          <p:nvPr/>
        </p:nvSpPr>
        <p:spPr>
          <a:xfrm>
            <a:off x="502920" y="246888"/>
            <a:ext cx="603504" cy="603504"/>
          </a:xfrm>
          <a:prstGeom prst="ellipse">
            <a:avLst/>
          </a:prstGeom>
          <a:solidFill>
            <a:srgbClr val="3B5BA5"/>
          </a:solidFill>
          <a:ln/>
          <a:effectLst>
            <a:outerShdw blurRad="114300" dist="38100" dir="5400000" algn="bl" rotWithShape="0">
              <a:srgbClr val="141833">
                <a:alpha val="22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61" y="391729"/>
            <a:ext cx="313822" cy="31382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07592" y="164592"/>
            <a:ext cx="1038118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Políticas del PTEE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1307592" y="603504"/>
            <a:ext cx="1038118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i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4 de 4 · Campañas políticas y principios contables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10975543" y="457200"/>
            <a:ext cx="155448" cy="155448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9" name="Shape 6"/>
          <p:cNvSpPr/>
          <p:nvPr/>
        </p:nvSpPr>
        <p:spPr>
          <a:xfrm>
            <a:off x="11249863" y="457200"/>
            <a:ext cx="155448" cy="155448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0" name="Shape 7"/>
          <p:cNvSpPr/>
          <p:nvPr/>
        </p:nvSpPr>
        <p:spPr>
          <a:xfrm>
            <a:off x="11524183" y="457200"/>
            <a:ext cx="155448" cy="155448"/>
          </a:xfrm>
          <a:prstGeom prst="ellipse">
            <a:avLst/>
          </a:prstGeom>
          <a:solidFill>
            <a:srgbClr val="B9A6E0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1" name="Shape 8"/>
          <p:cNvSpPr/>
          <p:nvPr/>
        </p:nvSpPr>
        <p:spPr>
          <a:xfrm>
            <a:off x="502920" y="1371600"/>
            <a:ext cx="5227168" cy="4882896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12" name="Shape 9"/>
          <p:cNvSpPr/>
          <p:nvPr/>
        </p:nvSpPr>
        <p:spPr>
          <a:xfrm>
            <a:off x="754380" y="1604772"/>
            <a:ext cx="777240" cy="777240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918" y="1791310"/>
            <a:ext cx="404165" cy="404165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737360" y="1600200"/>
            <a:ext cx="399272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n-US" sz="16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Contribuciones y participación en campañas políticas</a:t>
            </a:r>
            <a:endParaRPr lang="en-US" sz="1600" dirty="0"/>
          </a:p>
        </p:txBody>
      </p:sp>
      <p:sp>
        <p:nvSpPr>
          <p:cNvPr id="15" name="Text 11"/>
          <p:cNvSpPr/>
          <p:nvPr/>
        </p:nvSpPr>
        <p:spPr>
          <a:xfrm>
            <a:off x="822960" y="2743200"/>
            <a:ext cx="4769968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8000"/>
              </a:lnSpc>
              <a:buNone/>
            </a:pPr>
            <a:r>
              <a:rPr lang="en-US" sz="16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CAJAMAG se abstiene de contribuir económicamente y participar en campañas políticas. Por ello prohíbe a sus trabajadores realizar, en nombre de esta o en nombre propio, cualquier tipo de contribución política o realizar proselitismo político aprovechando los recursos, cargo, posición o relaciones con la Corporación.</a:t>
            </a:r>
            <a:endParaRPr lang="en-US" sz="1600" dirty="0"/>
          </a:p>
        </p:txBody>
      </p:sp>
      <p:sp>
        <p:nvSpPr>
          <p:cNvPr id="16" name="Shape 12"/>
          <p:cNvSpPr/>
          <p:nvPr/>
        </p:nvSpPr>
        <p:spPr>
          <a:xfrm>
            <a:off x="6278728" y="1371600"/>
            <a:ext cx="5410047" cy="4882896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17" name="Shape 13"/>
          <p:cNvSpPr/>
          <p:nvPr/>
        </p:nvSpPr>
        <p:spPr>
          <a:xfrm>
            <a:off x="6530188" y="1604772"/>
            <a:ext cx="777240" cy="777240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6725" y="1791310"/>
            <a:ext cx="404165" cy="404165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7513168" y="1600200"/>
            <a:ext cx="399272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n-US" sz="16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Principios contables</a:t>
            </a:r>
            <a:endParaRPr lang="en-US" sz="1600" dirty="0"/>
          </a:p>
        </p:txBody>
      </p:sp>
      <p:sp>
        <p:nvSpPr>
          <p:cNvPr id="20" name="Text 15"/>
          <p:cNvSpPr/>
          <p:nvPr/>
        </p:nvSpPr>
        <p:spPr>
          <a:xfrm>
            <a:off x="6598768" y="2743200"/>
            <a:ext cx="4769968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3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Garantizando la transparencia y el cumplimiento de la normatividad contable vigente aplicada, los registros contables deben reposar de forma completa, exacta, precisa, oportuna y completamente documentada. Por lo tanto, no se debe crear ningún registro falso o engañoso, ni aceptar de ningún contratista, proveedor o de terceros un registro que no cumpla con los requisitos internos establecidos.</a:t>
            </a:r>
            <a:endParaRPr lang="en-US" sz="1600" dirty="0"/>
          </a:p>
          <a:p>
            <a:pPr marL="0" indent="0" algn="just">
              <a:lnSpc>
                <a:spcPct val="103000"/>
              </a:lnSpc>
              <a:buNone/>
            </a:pPr>
            <a:r>
              <a:rPr lang="en-US" sz="16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Así mismo, la información financiera de la Corporación debe reflejar transacciones reales y ajustarse a la normatividad contable aplicable, prohibiéndose el ocultamiento y adulteración de información para los estados financieros.</a:t>
            </a:r>
            <a:endParaRPr lang="en-US" sz="1600" dirty="0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>
            <a:alphaModFix amt="8000"/>
          </a:blip>
          <a:stretch>
            <a:fillRect/>
          </a:stretch>
        </p:blipFill>
        <p:spPr>
          <a:xfrm>
            <a:off x="4449928" y="4526280"/>
            <a:ext cx="1143000" cy="1143000"/>
          </a:xfrm>
          <a:prstGeom prst="rect">
            <a:avLst/>
          </a:prstGeom>
        </p:spPr>
      </p:pic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>
            <a:alphaModFix amt="8000"/>
          </a:blip>
          <a:stretch>
            <a:fillRect/>
          </a:stretch>
        </p:blipFill>
        <p:spPr>
          <a:xfrm>
            <a:off x="10362896" y="1481328"/>
            <a:ext cx="1143000" cy="1143000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8945575" y="6492240"/>
            <a:ext cx="2743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PTEE · CAJAMAG</a:t>
            </a:r>
            <a:endParaRPr lang="en-US" sz="900" dirty="0"/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A7107E7A-4980-D94E-3029-FB38C2040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42" y="6272503"/>
            <a:ext cx="1031238" cy="434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 descr="COMFACESAR - Estamos Cumpliedo sueños">
            <a:extLst>
              <a:ext uri="{FF2B5EF4-FFF2-40B4-BE49-F238E27FC236}">
                <a16:creationId xmlns:a16="http://schemas.microsoft.com/office/drawing/2014/main" id="{5D76C8BE-9B18-A451-E698-79DAB8D20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986322" y="5105565"/>
            <a:ext cx="1887355" cy="67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4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71455" y="-1371600"/>
            <a:ext cx="3291840" cy="3291840"/>
          </a:xfrm>
          <a:prstGeom prst="ellipse">
            <a:avLst/>
          </a:prstGeom>
          <a:solidFill>
            <a:srgbClr val="EAECF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3" name="Shape 1"/>
          <p:cNvSpPr/>
          <p:nvPr/>
        </p:nvSpPr>
        <p:spPr>
          <a:xfrm>
            <a:off x="-1554480" y="5120640"/>
            <a:ext cx="3108960" cy="3108960"/>
          </a:xfrm>
          <a:prstGeom prst="ellipse">
            <a:avLst/>
          </a:prstGeom>
          <a:solidFill>
            <a:srgbClr val="ECEEF6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4" name="Shape 2"/>
          <p:cNvSpPr/>
          <p:nvPr/>
        </p:nvSpPr>
        <p:spPr>
          <a:xfrm>
            <a:off x="502920" y="246888"/>
            <a:ext cx="603504" cy="603504"/>
          </a:xfrm>
          <a:prstGeom prst="ellipse">
            <a:avLst/>
          </a:prstGeom>
          <a:solidFill>
            <a:srgbClr val="3B5BA5"/>
          </a:solidFill>
          <a:ln/>
          <a:effectLst>
            <a:outerShdw blurRad="114300" dist="38100" dir="5400000" algn="bl" rotWithShape="0">
              <a:srgbClr val="141833">
                <a:alpha val="22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61" y="391729"/>
            <a:ext cx="313822" cy="31382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07592" y="164592"/>
            <a:ext cx="1038118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Funciones y responsabilidades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1307592" y="603504"/>
            <a:ext cx="1038118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i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1 de 4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10975543" y="457200"/>
            <a:ext cx="155448" cy="155448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9" name="Shape 6"/>
          <p:cNvSpPr/>
          <p:nvPr/>
        </p:nvSpPr>
        <p:spPr>
          <a:xfrm>
            <a:off x="11249863" y="457200"/>
            <a:ext cx="155448" cy="155448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0" name="Shape 7"/>
          <p:cNvSpPr/>
          <p:nvPr/>
        </p:nvSpPr>
        <p:spPr>
          <a:xfrm>
            <a:off x="11524183" y="457200"/>
            <a:ext cx="155448" cy="155448"/>
          </a:xfrm>
          <a:prstGeom prst="ellipse">
            <a:avLst/>
          </a:prstGeom>
          <a:solidFill>
            <a:srgbClr val="B9A6E0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1" name="Shape 8"/>
          <p:cNvSpPr/>
          <p:nvPr/>
        </p:nvSpPr>
        <p:spPr>
          <a:xfrm>
            <a:off x="502920" y="1243303"/>
            <a:ext cx="3515258" cy="5029200"/>
          </a:xfrm>
          <a:prstGeom prst="roundRect">
            <a:avLst>
              <a:gd name="adj" fmla="val 2601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12" name="Shape 9"/>
          <p:cNvSpPr/>
          <p:nvPr/>
        </p:nvSpPr>
        <p:spPr>
          <a:xfrm>
            <a:off x="731520" y="1481328"/>
            <a:ext cx="603504" cy="603504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361" y="1626169"/>
            <a:ext cx="313822" cy="31382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435608" y="1463040"/>
            <a:ext cx="241797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Asamblea General de Afiliados</a:t>
            </a:r>
            <a:endParaRPr lang="en-US" dirty="0"/>
          </a:p>
        </p:txBody>
      </p:sp>
      <p:sp>
        <p:nvSpPr>
          <p:cNvPr id="15" name="Text 11"/>
          <p:cNvSpPr/>
          <p:nvPr/>
        </p:nvSpPr>
        <p:spPr>
          <a:xfrm>
            <a:off x="758952" y="2240280"/>
            <a:ext cx="3058058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Vigilar el cumplimiento del régimen de transparencia.</a:t>
            </a:r>
            <a:endParaRPr lang="en-US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en-US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Verificar que los estatutos respondan a los criterios establecidos en la presente circular.</a:t>
            </a:r>
            <a:endParaRPr lang="en-US" dirty="0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4">
            <a:alphaModFix amt="9000"/>
          </a:blip>
          <a:stretch>
            <a:fillRect/>
          </a:stretch>
        </p:blipFill>
        <p:spPr>
          <a:xfrm>
            <a:off x="2600858" y="4892040"/>
            <a:ext cx="1188720" cy="1188720"/>
          </a:xfrm>
          <a:prstGeom prst="rect">
            <a:avLst/>
          </a:prstGeom>
        </p:spPr>
      </p:pic>
      <p:sp>
        <p:nvSpPr>
          <p:cNvPr id="17" name="Shape 12"/>
          <p:cNvSpPr/>
          <p:nvPr/>
        </p:nvSpPr>
        <p:spPr>
          <a:xfrm>
            <a:off x="4338218" y="1280160"/>
            <a:ext cx="3515258" cy="5029200"/>
          </a:xfrm>
          <a:prstGeom prst="roundRect">
            <a:avLst>
              <a:gd name="adj" fmla="val 2601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18" name="Shape 13"/>
          <p:cNvSpPr/>
          <p:nvPr/>
        </p:nvSpPr>
        <p:spPr>
          <a:xfrm>
            <a:off x="4566818" y="1481328"/>
            <a:ext cx="603504" cy="603504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1659" y="1626169"/>
            <a:ext cx="313822" cy="313822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5270906" y="1463040"/>
            <a:ext cx="241797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Consejo Directivo</a:t>
            </a:r>
            <a:endParaRPr lang="en-US" sz="2000" dirty="0"/>
          </a:p>
        </p:txBody>
      </p:sp>
      <p:sp>
        <p:nvSpPr>
          <p:cNvPr id="21" name="Text 15"/>
          <p:cNvSpPr/>
          <p:nvPr/>
        </p:nvSpPr>
        <p:spPr>
          <a:xfrm>
            <a:off x="4594250" y="2240280"/>
            <a:ext cx="3058058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la política de cumplimiento del régimen de transparencia.</a:t>
            </a:r>
            <a:endParaRPr lang="en-US" sz="14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Designa la dependencia que se hará cargo de las políticas del régimen de transparencia y la designación del oficial de transparencia.</a:t>
            </a:r>
            <a:endParaRPr lang="en-US" sz="14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compromete a prevenir los riesgos de corrupción, de tal manera que la Caja pueda administrar los recursos del sistema del subsidio familiar de manera transparente y ética.</a:t>
            </a:r>
            <a:endParaRPr lang="en-US" sz="14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Asegura el suministro de los recursos económicos y tecnológicos que requiera la dependencia encargada de ejecutar el régimen de transparencia.</a:t>
            </a:r>
            <a:endParaRPr lang="en-US" sz="1400" dirty="0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6">
            <a:alphaModFix amt="9000"/>
          </a:blip>
          <a:stretch>
            <a:fillRect/>
          </a:stretch>
        </p:blipFill>
        <p:spPr>
          <a:xfrm>
            <a:off x="6436157" y="5255580"/>
            <a:ext cx="1188720" cy="825179"/>
          </a:xfrm>
          <a:prstGeom prst="rect">
            <a:avLst/>
          </a:prstGeom>
        </p:spPr>
      </p:pic>
      <p:sp>
        <p:nvSpPr>
          <p:cNvPr id="23" name="Shape 16"/>
          <p:cNvSpPr/>
          <p:nvPr/>
        </p:nvSpPr>
        <p:spPr>
          <a:xfrm>
            <a:off x="8173517" y="1280160"/>
            <a:ext cx="3515258" cy="5029200"/>
          </a:xfrm>
          <a:prstGeom prst="roundRect">
            <a:avLst>
              <a:gd name="adj" fmla="val 2601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24" name="Shape 17"/>
          <p:cNvSpPr/>
          <p:nvPr/>
        </p:nvSpPr>
        <p:spPr>
          <a:xfrm>
            <a:off x="8402117" y="1481328"/>
            <a:ext cx="603504" cy="603504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46958" y="1626169"/>
            <a:ext cx="313822" cy="313822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9106205" y="1463040"/>
            <a:ext cx="241797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Director Administrativo</a:t>
            </a:r>
            <a:endParaRPr lang="en-US" dirty="0"/>
          </a:p>
        </p:txBody>
      </p:sp>
      <p:sp>
        <p:nvSpPr>
          <p:cNvPr id="27" name="Text 19"/>
          <p:cNvSpPr/>
          <p:nvPr/>
        </p:nvSpPr>
        <p:spPr>
          <a:xfrm>
            <a:off x="8429549" y="2240280"/>
            <a:ext cx="3058058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 que las políticas del régimen de transparencia definidas por el consejo directivo se ejecuten.</a:t>
            </a:r>
            <a:endParaRPr lang="en-US" sz="14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Asegura que los procedimientos de implementación de la política de transparencia se encuentren documentados, garantizando que la información responda a los criterios de integridad, confiabilidad, disponibilidad, efectividad, eficiencia y cumpliendo con la normatividad de archivo.</a:t>
            </a:r>
            <a:endParaRPr lang="en-US" sz="14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 ante la Superintendencia del Subsidio Familiar el cumplimiento del régimen de transparencia, cuando la Entidad lo requiera.</a:t>
            </a:r>
            <a:endParaRPr lang="en-US" sz="1400" dirty="0"/>
          </a:p>
        </p:txBody>
      </p:sp>
      <p:pic>
        <p:nvPicPr>
          <p:cNvPr id="28" name="Image 6" descr="preencoded.png"/>
          <p:cNvPicPr>
            <a:picLocks noChangeAspect="1"/>
          </p:cNvPicPr>
          <p:nvPr/>
        </p:nvPicPr>
        <p:blipFill>
          <a:blip r:embed="rId8">
            <a:alphaModFix amt="9000"/>
          </a:blip>
          <a:stretch>
            <a:fillRect/>
          </a:stretch>
        </p:blipFill>
        <p:spPr>
          <a:xfrm>
            <a:off x="10271455" y="5394960"/>
            <a:ext cx="978408" cy="685800"/>
          </a:xfrm>
          <a:prstGeom prst="rect">
            <a:avLst/>
          </a:prstGeom>
        </p:spPr>
      </p:pic>
      <p:sp>
        <p:nvSpPr>
          <p:cNvPr id="29" name="Text 20"/>
          <p:cNvSpPr/>
          <p:nvPr/>
        </p:nvSpPr>
        <p:spPr>
          <a:xfrm>
            <a:off x="8945575" y="6492240"/>
            <a:ext cx="2743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PTEE · CAJAMAG</a:t>
            </a:r>
            <a:endParaRPr lang="en-US" sz="900" dirty="0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CB8F1CC4-00F9-4E3C-28CD-086D3B8AD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42" y="6272503"/>
            <a:ext cx="1031238" cy="434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2" descr="COMFACESAR - Estamos Cumpliedo sueños">
            <a:extLst>
              <a:ext uri="{FF2B5EF4-FFF2-40B4-BE49-F238E27FC236}">
                <a16:creationId xmlns:a16="http://schemas.microsoft.com/office/drawing/2014/main" id="{16D56857-57EF-93D9-9017-A23EB2F0C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986322" y="5105565"/>
            <a:ext cx="1887355" cy="67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4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71455" y="-1371600"/>
            <a:ext cx="3291840" cy="3291840"/>
          </a:xfrm>
          <a:prstGeom prst="ellipse">
            <a:avLst/>
          </a:prstGeom>
          <a:solidFill>
            <a:srgbClr val="EAECF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3" name="Shape 1"/>
          <p:cNvSpPr/>
          <p:nvPr/>
        </p:nvSpPr>
        <p:spPr>
          <a:xfrm>
            <a:off x="-1554480" y="5120640"/>
            <a:ext cx="3108960" cy="3108960"/>
          </a:xfrm>
          <a:prstGeom prst="ellipse">
            <a:avLst/>
          </a:prstGeom>
          <a:solidFill>
            <a:srgbClr val="ECEEF6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4" name="Shape 2"/>
          <p:cNvSpPr/>
          <p:nvPr/>
        </p:nvSpPr>
        <p:spPr>
          <a:xfrm>
            <a:off x="502920" y="246888"/>
            <a:ext cx="603504" cy="603504"/>
          </a:xfrm>
          <a:prstGeom prst="ellipse">
            <a:avLst/>
          </a:prstGeom>
          <a:solidFill>
            <a:srgbClr val="3B5BA5"/>
          </a:solidFill>
          <a:ln/>
          <a:effectLst>
            <a:outerShdw blurRad="114300" dist="38100" dir="5400000" algn="bl" rotWithShape="0">
              <a:srgbClr val="141833">
                <a:alpha val="22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61" y="391729"/>
            <a:ext cx="313822" cy="31382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07592" y="164592"/>
            <a:ext cx="1038118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Funciones y responsabilidades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1307592" y="603504"/>
            <a:ext cx="1038118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i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2 de 4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10975543" y="457200"/>
            <a:ext cx="155448" cy="155448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9" name="Shape 6"/>
          <p:cNvSpPr/>
          <p:nvPr/>
        </p:nvSpPr>
        <p:spPr>
          <a:xfrm>
            <a:off x="11249863" y="457200"/>
            <a:ext cx="155448" cy="155448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0" name="Shape 7"/>
          <p:cNvSpPr/>
          <p:nvPr/>
        </p:nvSpPr>
        <p:spPr>
          <a:xfrm>
            <a:off x="11524183" y="457200"/>
            <a:ext cx="155448" cy="155448"/>
          </a:xfrm>
          <a:prstGeom prst="ellipse">
            <a:avLst/>
          </a:prstGeom>
          <a:solidFill>
            <a:srgbClr val="B9A6E0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1" name="Shape 8"/>
          <p:cNvSpPr/>
          <p:nvPr/>
        </p:nvSpPr>
        <p:spPr>
          <a:xfrm>
            <a:off x="502920" y="1280160"/>
            <a:ext cx="5432908" cy="502920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12" name="Shape 9"/>
          <p:cNvSpPr/>
          <p:nvPr/>
        </p:nvSpPr>
        <p:spPr>
          <a:xfrm>
            <a:off x="731520" y="1481328"/>
            <a:ext cx="603504" cy="603504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361" y="1626169"/>
            <a:ext cx="313822" cy="31382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435608" y="1463040"/>
            <a:ext cx="43356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Auditoría Interna</a:t>
            </a:r>
            <a:endParaRPr lang="en-US" sz="2000" dirty="0"/>
          </a:p>
        </p:txBody>
      </p:sp>
      <p:sp>
        <p:nvSpPr>
          <p:cNvPr id="15" name="Text 11"/>
          <p:cNvSpPr/>
          <p:nvPr/>
        </p:nvSpPr>
        <p:spPr>
          <a:xfrm>
            <a:off x="758952" y="2240280"/>
            <a:ext cx="4975708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Observa las alertas que puedan dar lugar a sospecha de un acto de corrupción.</a:t>
            </a:r>
            <a:endParaRPr lang="en-US" sz="14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Valora y reporta a la Superintendencia del Subsidio Familiar concepto del funcionamiento del programa de transparencia y ética empresarial.</a:t>
            </a:r>
            <a:endParaRPr lang="en-US" sz="14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Evalúa la efectividad y cumplimiento del programa del PTEE basadas en los riesgos y la efectividad de los controles existentes (Ley 2195 de 2022).</a:t>
            </a:r>
            <a:endParaRPr lang="en-US" sz="1400" dirty="0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>
            <a:alphaModFix amt="9000"/>
          </a:blip>
          <a:stretch>
            <a:fillRect/>
          </a:stretch>
        </p:blipFill>
        <p:spPr>
          <a:xfrm>
            <a:off x="4518508" y="4892040"/>
            <a:ext cx="1188720" cy="1188720"/>
          </a:xfrm>
          <a:prstGeom prst="rect">
            <a:avLst/>
          </a:prstGeom>
        </p:spPr>
      </p:pic>
      <p:sp>
        <p:nvSpPr>
          <p:cNvPr id="17" name="Shape 12"/>
          <p:cNvSpPr/>
          <p:nvPr/>
        </p:nvSpPr>
        <p:spPr>
          <a:xfrm>
            <a:off x="6246723" y="1258186"/>
            <a:ext cx="5432908" cy="502920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18" name="Shape 13"/>
          <p:cNvSpPr/>
          <p:nvPr/>
        </p:nvSpPr>
        <p:spPr>
          <a:xfrm>
            <a:off x="6484468" y="1481328"/>
            <a:ext cx="603504" cy="603504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9309" y="1626169"/>
            <a:ext cx="313822" cy="313822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188556" y="1463040"/>
            <a:ext cx="43356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Empleados</a:t>
            </a:r>
            <a:endParaRPr lang="en-US" sz="2000" dirty="0"/>
          </a:p>
        </p:txBody>
      </p:sp>
      <p:sp>
        <p:nvSpPr>
          <p:cNvPr id="21" name="Text 15"/>
          <p:cNvSpPr/>
          <p:nvPr/>
        </p:nvSpPr>
        <p:spPr>
          <a:xfrm>
            <a:off x="6511900" y="2240280"/>
            <a:ext cx="4975708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Actuar conforme a los valores y principios corporativos descritos en el programa, velando porque cada uno de los órganos de gobierno actúe en correspondencia con sus responsabilidades.</a:t>
            </a:r>
            <a:endParaRPr lang="en-US" sz="14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Cumplir con las políticas, procesos, procedimientos y demás a cargo, correspondientes a la prevención del riesgo de C/S.</a:t>
            </a:r>
            <a:endParaRPr lang="en-US" sz="14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Participar en los procesos de formación y capacitación a los que sean convocados.</a:t>
            </a:r>
            <a:endParaRPr lang="en-US" sz="14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Aplicar los controles establecidos por la Corporación respecto a la Política del PTEE.</a:t>
            </a:r>
            <a:endParaRPr lang="en-US" sz="14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Reportar o denunciar a través de los canales dispuestos cualquier incumplimiento al PTEE.</a:t>
            </a:r>
            <a:endParaRPr lang="en-US" sz="14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Abstenerse de tomar represalias, directa o indirectamente, o alentar a otros a hacerlo, en contra de cualquier otro empleado por denunciar una sospecha de incumplimiento del PTEE.</a:t>
            </a:r>
            <a:endParaRPr lang="en-US" sz="1400" dirty="0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>
            <a:alphaModFix amt="9000"/>
          </a:blip>
          <a:stretch>
            <a:fillRect/>
          </a:stretch>
        </p:blipFill>
        <p:spPr>
          <a:xfrm>
            <a:off x="10509200" y="5042517"/>
            <a:ext cx="978408" cy="1038243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8945575" y="6492240"/>
            <a:ext cx="2743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PTEE · CAJAMAG</a:t>
            </a:r>
            <a:endParaRPr lang="en-US" sz="900" dirty="0"/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DC0165CA-B086-1145-A5D1-8D24BF647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42" y="6272503"/>
            <a:ext cx="1031238" cy="434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 descr="COMFACESAR - Estamos Cumpliedo sueños">
            <a:extLst>
              <a:ext uri="{FF2B5EF4-FFF2-40B4-BE49-F238E27FC236}">
                <a16:creationId xmlns:a16="http://schemas.microsoft.com/office/drawing/2014/main" id="{49B58FD1-4869-EE80-0852-895DCF0B8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986322" y="5105565"/>
            <a:ext cx="1887355" cy="67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4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71455" y="-1371600"/>
            <a:ext cx="3291840" cy="3291840"/>
          </a:xfrm>
          <a:prstGeom prst="ellipse">
            <a:avLst/>
          </a:prstGeom>
          <a:solidFill>
            <a:srgbClr val="EAECF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3" name="Shape 1"/>
          <p:cNvSpPr/>
          <p:nvPr/>
        </p:nvSpPr>
        <p:spPr>
          <a:xfrm>
            <a:off x="-1554480" y="5120640"/>
            <a:ext cx="3108960" cy="3108960"/>
          </a:xfrm>
          <a:prstGeom prst="ellipse">
            <a:avLst/>
          </a:prstGeom>
          <a:solidFill>
            <a:srgbClr val="ECEEF6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4" name="Shape 2"/>
          <p:cNvSpPr/>
          <p:nvPr/>
        </p:nvSpPr>
        <p:spPr>
          <a:xfrm>
            <a:off x="502920" y="246888"/>
            <a:ext cx="603504" cy="603504"/>
          </a:xfrm>
          <a:prstGeom prst="ellipse">
            <a:avLst/>
          </a:prstGeom>
          <a:solidFill>
            <a:srgbClr val="3B5BA5"/>
          </a:solidFill>
          <a:ln/>
          <a:effectLst>
            <a:outerShdw blurRad="114300" dist="38100" dir="5400000" algn="bl" rotWithShape="0">
              <a:srgbClr val="141833">
                <a:alpha val="22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61" y="391729"/>
            <a:ext cx="313822" cy="31382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07592" y="164592"/>
            <a:ext cx="1038118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Funciones y responsabilidades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1307592" y="603504"/>
            <a:ext cx="1038118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i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3 de 4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10975543" y="457200"/>
            <a:ext cx="155448" cy="155448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9" name="Shape 6"/>
          <p:cNvSpPr/>
          <p:nvPr/>
        </p:nvSpPr>
        <p:spPr>
          <a:xfrm>
            <a:off x="11249863" y="457200"/>
            <a:ext cx="155448" cy="155448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0" name="Shape 7"/>
          <p:cNvSpPr/>
          <p:nvPr/>
        </p:nvSpPr>
        <p:spPr>
          <a:xfrm>
            <a:off x="11524183" y="457200"/>
            <a:ext cx="155448" cy="155448"/>
          </a:xfrm>
          <a:prstGeom prst="ellipse">
            <a:avLst/>
          </a:prstGeom>
          <a:solidFill>
            <a:srgbClr val="B9A6E0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1" name="Shape 8"/>
          <p:cNvSpPr/>
          <p:nvPr/>
        </p:nvSpPr>
        <p:spPr>
          <a:xfrm>
            <a:off x="503225" y="1280160"/>
            <a:ext cx="5432908" cy="502920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12" name="Shape 9"/>
          <p:cNvSpPr/>
          <p:nvPr/>
        </p:nvSpPr>
        <p:spPr>
          <a:xfrm>
            <a:off x="731520" y="1481328"/>
            <a:ext cx="603504" cy="603504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361" y="1626169"/>
            <a:ext cx="313822" cy="31382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435608" y="1463040"/>
            <a:ext cx="43356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Revisor Fiscal</a:t>
            </a:r>
            <a:endParaRPr lang="en-US" sz="2000" dirty="0"/>
          </a:p>
        </p:txBody>
      </p:sp>
      <p:sp>
        <p:nvSpPr>
          <p:cNvPr id="15" name="Text 11"/>
          <p:cNvSpPr/>
          <p:nvPr/>
        </p:nvSpPr>
        <p:spPr>
          <a:xfrm>
            <a:off x="758952" y="2240280"/>
            <a:ext cx="4975708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</a:t>
            </a:r>
            <a:r>
              <a:rPr lang="en-US" dirty="0" err="1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Observar</a:t>
            </a: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las alertas que puedan dar lugar a sospecha de un acto de corrupción.</a:t>
            </a:r>
            <a:endParaRPr lang="en-US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en-US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Valorar y reportar a la Superintendencia del Subsidio Familiar concepto del funcionamiento del programa de transparencia y ética empresarial.</a:t>
            </a:r>
            <a:endParaRPr lang="en-US" dirty="0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>
            <a:alphaModFix amt="9000"/>
          </a:blip>
          <a:stretch>
            <a:fillRect/>
          </a:stretch>
        </p:blipFill>
        <p:spPr>
          <a:xfrm>
            <a:off x="4518508" y="4892040"/>
            <a:ext cx="1188720" cy="1188720"/>
          </a:xfrm>
          <a:prstGeom prst="rect">
            <a:avLst/>
          </a:prstGeom>
        </p:spPr>
      </p:pic>
      <p:sp>
        <p:nvSpPr>
          <p:cNvPr id="17" name="Shape 12"/>
          <p:cNvSpPr/>
          <p:nvPr/>
        </p:nvSpPr>
        <p:spPr>
          <a:xfrm>
            <a:off x="6255868" y="1280160"/>
            <a:ext cx="5432908" cy="502920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18" name="Shape 13"/>
          <p:cNvSpPr/>
          <p:nvPr/>
        </p:nvSpPr>
        <p:spPr>
          <a:xfrm>
            <a:off x="6484468" y="1481328"/>
            <a:ext cx="603504" cy="603504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9309" y="1626169"/>
            <a:ext cx="313822" cy="313822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188556" y="1463040"/>
            <a:ext cx="43356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Contratistas y Proveedores</a:t>
            </a:r>
            <a:endParaRPr lang="en-US" sz="2000" dirty="0"/>
          </a:p>
        </p:txBody>
      </p:sp>
      <p:sp>
        <p:nvSpPr>
          <p:cNvPr id="21" name="Text 15"/>
          <p:cNvSpPr/>
          <p:nvPr/>
        </p:nvSpPr>
        <p:spPr>
          <a:xfrm>
            <a:off x="6511900" y="2240280"/>
            <a:ext cx="4975708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Conocer y comprometerse a dar cumplimiento del Programa y se obligarán en sus contratos a no realizar ningún Acto de Corrupción, así como dar cumplimiento al Manual de Contratación y de Compras de bienes y servicios APO-3-01-MAN-2, al igual que los controles para el adecuado manejo bajo los estándares de transparencia y buen gobierno.</a:t>
            </a:r>
            <a:endParaRPr lang="en-US" dirty="0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>
            <a:alphaModFix amt="9000"/>
          </a:blip>
          <a:stretch>
            <a:fillRect/>
          </a:stretch>
        </p:blipFill>
        <p:spPr>
          <a:xfrm>
            <a:off x="10271455" y="4892040"/>
            <a:ext cx="1188720" cy="1188720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8945575" y="6492240"/>
            <a:ext cx="2743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PTEE · CAJAMAG</a:t>
            </a:r>
            <a:endParaRPr lang="en-US" sz="900" dirty="0"/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E6DE48B1-E667-FD18-05C2-B328DEEA7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42" y="6272503"/>
            <a:ext cx="1031238" cy="434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 descr="COMFACESAR - Estamos Cumpliedo sueños">
            <a:extLst>
              <a:ext uri="{FF2B5EF4-FFF2-40B4-BE49-F238E27FC236}">
                <a16:creationId xmlns:a16="http://schemas.microsoft.com/office/drawing/2014/main" id="{837BC052-7446-5C41-F8A5-BE20D74B8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986322" y="5105565"/>
            <a:ext cx="1887355" cy="67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4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71455" y="-1371600"/>
            <a:ext cx="3291840" cy="3291840"/>
          </a:xfrm>
          <a:prstGeom prst="ellipse">
            <a:avLst/>
          </a:prstGeom>
          <a:solidFill>
            <a:srgbClr val="EAECF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3" name="Shape 1"/>
          <p:cNvSpPr/>
          <p:nvPr/>
        </p:nvSpPr>
        <p:spPr>
          <a:xfrm>
            <a:off x="-1554480" y="5120640"/>
            <a:ext cx="3108960" cy="3108960"/>
          </a:xfrm>
          <a:prstGeom prst="ellipse">
            <a:avLst/>
          </a:prstGeom>
          <a:solidFill>
            <a:srgbClr val="ECEEF6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4" name="Shape 2"/>
          <p:cNvSpPr/>
          <p:nvPr/>
        </p:nvSpPr>
        <p:spPr>
          <a:xfrm>
            <a:off x="502920" y="246888"/>
            <a:ext cx="603504" cy="603504"/>
          </a:xfrm>
          <a:prstGeom prst="ellipse">
            <a:avLst/>
          </a:prstGeom>
          <a:solidFill>
            <a:srgbClr val="3B5BA5"/>
          </a:solidFill>
          <a:ln/>
          <a:effectLst>
            <a:outerShdw blurRad="114300" dist="38100" dir="5400000" algn="bl" rotWithShape="0">
              <a:srgbClr val="141833">
                <a:alpha val="22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61" y="391729"/>
            <a:ext cx="313822" cy="31382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07592" y="164592"/>
            <a:ext cx="1038118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Funciones y responsabilidades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1307592" y="603504"/>
            <a:ext cx="1038118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i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4 de 4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10975543" y="457200"/>
            <a:ext cx="155448" cy="155448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9" name="Shape 6"/>
          <p:cNvSpPr/>
          <p:nvPr/>
        </p:nvSpPr>
        <p:spPr>
          <a:xfrm>
            <a:off x="11249863" y="457200"/>
            <a:ext cx="155448" cy="155448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0" name="Shape 7"/>
          <p:cNvSpPr/>
          <p:nvPr/>
        </p:nvSpPr>
        <p:spPr>
          <a:xfrm>
            <a:off x="11524183" y="457200"/>
            <a:ext cx="155448" cy="155448"/>
          </a:xfrm>
          <a:prstGeom prst="ellipse">
            <a:avLst/>
          </a:prstGeom>
          <a:solidFill>
            <a:srgbClr val="B9A6E0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1" name="Shape 8"/>
          <p:cNvSpPr/>
          <p:nvPr/>
        </p:nvSpPr>
        <p:spPr>
          <a:xfrm>
            <a:off x="502920" y="1371600"/>
            <a:ext cx="3566160" cy="4572000"/>
          </a:xfrm>
          <a:prstGeom prst="roundRect">
            <a:avLst>
              <a:gd name="adj" fmla="val 2564"/>
            </a:avLst>
          </a:prstGeom>
          <a:solidFill>
            <a:srgbClr val="232D5C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12" name="Shape 9"/>
          <p:cNvSpPr/>
          <p:nvPr/>
        </p:nvSpPr>
        <p:spPr>
          <a:xfrm>
            <a:off x="1668780" y="1988820"/>
            <a:ext cx="1234440" cy="1234440"/>
          </a:xfrm>
          <a:prstGeom prst="ellipse">
            <a:avLst/>
          </a:prstGeom>
          <a:solidFill>
            <a:srgbClr val="6D4DA8"/>
          </a:solidFill>
          <a:ln/>
          <a:effectLst>
            <a:outerShdw blurRad="114300" dist="38100" dir="5400000" algn="bl" rotWithShape="0">
              <a:srgbClr val="141833">
                <a:alpha val="22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5046" y="2285086"/>
            <a:ext cx="641909" cy="641909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77240" y="3657600"/>
            <a:ext cx="30175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Oficial de Transparencia y Ética Empresarial</a:t>
            </a:r>
            <a:endParaRPr lang="en-US" sz="2400" dirty="0"/>
          </a:p>
        </p:txBody>
      </p:sp>
      <p:sp>
        <p:nvSpPr>
          <p:cNvPr id="15" name="Shape 11"/>
          <p:cNvSpPr/>
          <p:nvPr/>
        </p:nvSpPr>
        <p:spPr>
          <a:xfrm>
            <a:off x="4434840" y="1371600"/>
            <a:ext cx="7253935" cy="45720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16" name="Text 12"/>
          <p:cNvSpPr/>
          <p:nvPr/>
        </p:nvSpPr>
        <p:spPr>
          <a:xfrm>
            <a:off x="4800600" y="1737360"/>
            <a:ext cx="6522415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03000"/>
              </a:lnSpc>
              <a:buNone/>
            </a:pPr>
            <a:r>
              <a:rPr lang="en-US" sz="20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sz="20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 por lo menos una vez al año informes al consejo directivo; como mínimo, los reportes deberán contener una evaluación y análisis sobre la eficiencia y efectividad del PTEE.</a:t>
            </a:r>
            <a:endParaRPr lang="en-US" sz="2000" dirty="0"/>
          </a:p>
          <a:p>
            <a:pPr marL="0" indent="0" algn="just">
              <a:lnSpc>
                <a:spcPct val="103000"/>
              </a:lnSpc>
              <a:buNone/>
            </a:pPr>
            <a:r>
              <a:rPr lang="en-US" sz="20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sz="20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Velar por el cumplimiento efectivo, eficiente y oportuno del PTEE.</a:t>
            </a:r>
            <a:endParaRPr lang="en-US" sz="2000" dirty="0"/>
          </a:p>
          <a:p>
            <a:pPr marL="0" indent="0" algn="just">
              <a:lnSpc>
                <a:spcPct val="103000"/>
              </a:lnSpc>
              <a:buNone/>
            </a:pPr>
            <a:r>
              <a:rPr lang="en-US" sz="20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sz="20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Implementar una matriz de riesgos.</a:t>
            </a:r>
            <a:endParaRPr lang="en-US" sz="2000" dirty="0"/>
          </a:p>
          <a:p>
            <a:pPr marL="0" indent="0" algn="just">
              <a:lnSpc>
                <a:spcPct val="103000"/>
              </a:lnSpc>
              <a:buNone/>
            </a:pPr>
            <a:r>
              <a:rPr lang="en-US" sz="20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sz="20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Garantiza la implementación de canales apropiados para permitir que cualquier persona informe, de manera confidencial y segura, acerca de incumplimientos del PTEE y posibles actividades sospechosas relacionadas con corrupción.</a:t>
            </a:r>
            <a:endParaRPr lang="en-US" sz="2000" dirty="0"/>
          </a:p>
          <a:p>
            <a:pPr marL="0" indent="0" algn="just">
              <a:lnSpc>
                <a:spcPct val="103000"/>
              </a:lnSpc>
              <a:buNone/>
            </a:pPr>
            <a:r>
              <a:rPr lang="en-US" sz="20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sz="20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 el desarrollo de programas internos de capacitación.</a:t>
            </a:r>
            <a:endParaRPr lang="en-US" sz="2000" dirty="0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>
            <a:alphaModFix amt="8000"/>
          </a:blip>
          <a:stretch>
            <a:fillRect/>
          </a:stretch>
        </p:blipFill>
        <p:spPr>
          <a:xfrm>
            <a:off x="10317175" y="1600200"/>
            <a:ext cx="1051560" cy="105156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945575" y="6492240"/>
            <a:ext cx="2743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PTEE · CAJAMAG</a:t>
            </a:r>
            <a:endParaRPr lang="en-US" sz="900" dirty="0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8F6F754C-EFD3-7924-4177-85B6F321C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42" y="6295636"/>
            <a:ext cx="1031238" cy="434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 descr="COMFACESAR - Estamos Cumpliedo sueños">
            <a:extLst>
              <a:ext uri="{FF2B5EF4-FFF2-40B4-BE49-F238E27FC236}">
                <a16:creationId xmlns:a16="http://schemas.microsoft.com/office/drawing/2014/main" id="{72C7F7F8-9D91-BBC2-1CCD-ED09F5723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986322" y="5105565"/>
            <a:ext cx="1887355" cy="67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4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71455" y="-1371600"/>
            <a:ext cx="3291840" cy="3291840"/>
          </a:xfrm>
          <a:prstGeom prst="ellipse">
            <a:avLst/>
          </a:prstGeom>
          <a:solidFill>
            <a:srgbClr val="EAECF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3" name="Shape 1"/>
          <p:cNvSpPr/>
          <p:nvPr/>
        </p:nvSpPr>
        <p:spPr>
          <a:xfrm>
            <a:off x="-1554480" y="5120640"/>
            <a:ext cx="3108960" cy="3108960"/>
          </a:xfrm>
          <a:prstGeom prst="ellipse">
            <a:avLst/>
          </a:prstGeom>
          <a:solidFill>
            <a:srgbClr val="ECEEF6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4" name="Shape 2"/>
          <p:cNvSpPr/>
          <p:nvPr/>
        </p:nvSpPr>
        <p:spPr>
          <a:xfrm>
            <a:off x="502920" y="246888"/>
            <a:ext cx="603504" cy="603504"/>
          </a:xfrm>
          <a:prstGeom prst="ellipse">
            <a:avLst/>
          </a:prstGeom>
          <a:solidFill>
            <a:srgbClr val="3B5BA5"/>
          </a:solidFill>
          <a:ln/>
          <a:effectLst>
            <a:outerShdw blurRad="114300" dist="38100" dir="5400000" algn="bl" rotWithShape="0">
              <a:srgbClr val="141833">
                <a:alpha val="22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61" y="391729"/>
            <a:ext cx="313822" cy="31382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07592" y="219456"/>
            <a:ext cx="10381183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Administración del Riesgo</a:t>
            </a:r>
            <a:endParaRPr lang="en-US" sz="2500" dirty="0"/>
          </a:p>
        </p:txBody>
      </p:sp>
      <p:sp>
        <p:nvSpPr>
          <p:cNvPr id="7" name="Shape 4"/>
          <p:cNvSpPr/>
          <p:nvPr/>
        </p:nvSpPr>
        <p:spPr>
          <a:xfrm>
            <a:off x="10975543" y="457200"/>
            <a:ext cx="155448" cy="155448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8" name="Shape 5"/>
          <p:cNvSpPr/>
          <p:nvPr/>
        </p:nvSpPr>
        <p:spPr>
          <a:xfrm>
            <a:off x="11249863" y="457200"/>
            <a:ext cx="155448" cy="155448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9" name="Shape 6"/>
          <p:cNvSpPr/>
          <p:nvPr/>
        </p:nvSpPr>
        <p:spPr>
          <a:xfrm>
            <a:off x="11524183" y="457200"/>
            <a:ext cx="155448" cy="155448"/>
          </a:xfrm>
          <a:prstGeom prst="ellipse">
            <a:avLst/>
          </a:prstGeom>
          <a:solidFill>
            <a:srgbClr val="B9A6E0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0" name="Text 7"/>
          <p:cNvSpPr/>
          <p:nvPr/>
        </p:nvSpPr>
        <p:spPr>
          <a:xfrm>
            <a:off x="502920" y="1078992"/>
            <a:ext cx="1118585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PTEE incorpora la metodología establecida en el procedimiento de administración de riesgos GER-3-02-PRO-1, en cuanto a la</a:t>
            </a: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502920" y="1783079"/>
            <a:ext cx="2453564" cy="4279391"/>
          </a:xfrm>
          <a:prstGeom prst="roundRect">
            <a:avLst>
              <a:gd name="adj" fmla="val 3727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12" name="Shape 9"/>
          <p:cNvSpPr/>
          <p:nvPr/>
        </p:nvSpPr>
        <p:spPr>
          <a:xfrm>
            <a:off x="1135342" y="2103120"/>
            <a:ext cx="1188720" cy="1188720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5382" y="2423160"/>
            <a:ext cx="548640" cy="548640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1985734" y="2057400"/>
            <a:ext cx="457200" cy="457200"/>
          </a:xfrm>
          <a:prstGeom prst="ellipse">
            <a:avLst/>
          </a:prstGeom>
          <a:solidFill>
            <a:srgbClr val="232D5C"/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15" name="Text 11"/>
          <p:cNvSpPr/>
          <p:nvPr/>
        </p:nvSpPr>
        <p:spPr>
          <a:xfrm>
            <a:off x="1985734" y="20574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704088" y="3474720"/>
            <a:ext cx="2051228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3000"/>
              </a:lnSpc>
              <a:buNone/>
            </a:pPr>
            <a:r>
              <a:rPr lang="en-US" sz="1600" b="1" dirty="0">
                <a:solidFill>
                  <a:srgbClr val="232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Identificación de los riesgos.</a:t>
            </a:r>
            <a:endParaRPr lang="en-US" sz="1600" dirty="0"/>
          </a:p>
        </p:txBody>
      </p:sp>
      <p:sp>
        <p:nvSpPr>
          <p:cNvPr id="17" name="Text 13"/>
          <p:cNvSpPr/>
          <p:nvPr/>
        </p:nvSpPr>
        <p:spPr>
          <a:xfrm>
            <a:off x="2974772" y="2423160"/>
            <a:ext cx="4206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</a:t>
            </a:r>
            <a:endParaRPr lang="en-US" sz="2600" dirty="0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>
            <a:alphaModFix amt="10000"/>
          </a:blip>
          <a:stretch>
            <a:fillRect/>
          </a:stretch>
        </p:blipFill>
        <p:spPr>
          <a:xfrm>
            <a:off x="2179244" y="4983480"/>
            <a:ext cx="594360" cy="594360"/>
          </a:xfrm>
          <a:prstGeom prst="rect">
            <a:avLst/>
          </a:prstGeom>
        </p:spPr>
      </p:pic>
      <p:sp>
        <p:nvSpPr>
          <p:cNvPr id="19" name="Shape 14"/>
          <p:cNvSpPr/>
          <p:nvPr/>
        </p:nvSpPr>
        <p:spPr>
          <a:xfrm>
            <a:off x="3413684" y="1783080"/>
            <a:ext cx="2453564" cy="4279392"/>
          </a:xfrm>
          <a:prstGeom prst="roundRect">
            <a:avLst>
              <a:gd name="adj" fmla="val 3727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20" name="Shape 15"/>
          <p:cNvSpPr/>
          <p:nvPr/>
        </p:nvSpPr>
        <p:spPr>
          <a:xfrm>
            <a:off x="4046106" y="2103120"/>
            <a:ext cx="1188720" cy="1188720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6146" y="2423160"/>
            <a:ext cx="548640" cy="548640"/>
          </a:xfrm>
          <a:prstGeom prst="rect">
            <a:avLst/>
          </a:prstGeom>
        </p:spPr>
      </p:pic>
      <p:sp>
        <p:nvSpPr>
          <p:cNvPr id="22" name="Shape 16"/>
          <p:cNvSpPr/>
          <p:nvPr/>
        </p:nvSpPr>
        <p:spPr>
          <a:xfrm>
            <a:off x="4896498" y="2057400"/>
            <a:ext cx="457200" cy="457200"/>
          </a:xfrm>
          <a:prstGeom prst="ellipse">
            <a:avLst/>
          </a:prstGeom>
          <a:solidFill>
            <a:srgbClr val="232D5C"/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23" name="Text 17"/>
          <p:cNvSpPr/>
          <p:nvPr/>
        </p:nvSpPr>
        <p:spPr>
          <a:xfrm>
            <a:off x="4896498" y="20574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300" dirty="0"/>
          </a:p>
        </p:txBody>
      </p:sp>
      <p:sp>
        <p:nvSpPr>
          <p:cNvPr id="24" name="Text 18"/>
          <p:cNvSpPr/>
          <p:nvPr/>
        </p:nvSpPr>
        <p:spPr>
          <a:xfrm>
            <a:off x="3614852" y="3474720"/>
            <a:ext cx="2051228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3000"/>
              </a:lnSpc>
              <a:buNone/>
            </a:pPr>
            <a:r>
              <a:rPr lang="en-US" sz="1600" b="1" dirty="0">
                <a:solidFill>
                  <a:srgbClr val="232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Evaluar </a:t>
            </a:r>
            <a:r>
              <a:rPr lang="en-US" sz="16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probabilidad e impacto.</a:t>
            </a:r>
            <a:endParaRPr lang="en-US" sz="1600" dirty="0"/>
          </a:p>
        </p:txBody>
      </p:sp>
      <p:sp>
        <p:nvSpPr>
          <p:cNvPr id="25" name="Text 19"/>
          <p:cNvSpPr/>
          <p:nvPr/>
        </p:nvSpPr>
        <p:spPr>
          <a:xfrm>
            <a:off x="5885536" y="2423160"/>
            <a:ext cx="4206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</a:t>
            </a:r>
            <a:endParaRPr lang="en-US" sz="2600" dirty="0"/>
          </a:p>
        </p:txBody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7">
            <a:alphaModFix amt="10000"/>
          </a:blip>
          <a:stretch>
            <a:fillRect/>
          </a:stretch>
        </p:blipFill>
        <p:spPr>
          <a:xfrm>
            <a:off x="5090008" y="4983480"/>
            <a:ext cx="594360" cy="594360"/>
          </a:xfrm>
          <a:prstGeom prst="rect">
            <a:avLst/>
          </a:prstGeom>
        </p:spPr>
      </p:pic>
      <p:sp>
        <p:nvSpPr>
          <p:cNvPr id="27" name="Shape 20"/>
          <p:cNvSpPr/>
          <p:nvPr/>
        </p:nvSpPr>
        <p:spPr>
          <a:xfrm>
            <a:off x="6306160" y="1783080"/>
            <a:ext cx="2453564" cy="4279392"/>
          </a:xfrm>
          <a:prstGeom prst="roundRect">
            <a:avLst>
              <a:gd name="adj" fmla="val 3727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28" name="Shape 21"/>
          <p:cNvSpPr/>
          <p:nvPr/>
        </p:nvSpPr>
        <p:spPr>
          <a:xfrm>
            <a:off x="6956869" y="2103120"/>
            <a:ext cx="1188720" cy="1188720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29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76910" y="2423160"/>
            <a:ext cx="548640" cy="548640"/>
          </a:xfrm>
          <a:prstGeom prst="rect">
            <a:avLst/>
          </a:prstGeom>
        </p:spPr>
      </p:pic>
      <p:sp>
        <p:nvSpPr>
          <p:cNvPr id="30" name="Shape 22"/>
          <p:cNvSpPr/>
          <p:nvPr/>
        </p:nvSpPr>
        <p:spPr>
          <a:xfrm>
            <a:off x="7807261" y="2057400"/>
            <a:ext cx="457200" cy="457200"/>
          </a:xfrm>
          <a:prstGeom prst="ellipse">
            <a:avLst/>
          </a:prstGeom>
          <a:solidFill>
            <a:srgbClr val="232D5C"/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31" name="Text 23"/>
          <p:cNvSpPr/>
          <p:nvPr/>
        </p:nvSpPr>
        <p:spPr>
          <a:xfrm>
            <a:off x="7807261" y="20574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300" dirty="0"/>
          </a:p>
        </p:txBody>
      </p:sp>
      <p:sp>
        <p:nvSpPr>
          <p:cNvPr id="32" name="Text 24"/>
          <p:cNvSpPr/>
          <p:nvPr/>
        </p:nvSpPr>
        <p:spPr>
          <a:xfrm>
            <a:off x="6525616" y="3474720"/>
            <a:ext cx="2051228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3000"/>
              </a:lnSpc>
              <a:buNone/>
            </a:pPr>
            <a:r>
              <a:rPr lang="en-US" sz="1600" b="1" dirty="0">
                <a:solidFill>
                  <a:srgbClr val="232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Definir controles </a:t>
            </a:r>
            <a:r>
              <a:rPr lang="en-US" sz="16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 permitirán reducir o mitigar el riesgo.</a:t>
            </a:r>
            <a:endParaRPr lang="en-US" sz="1600" dirty="0"/>
          </a:p>
        </p:txBody>
      </p:sp>
      <p:sp>
        <p:nvSpPr>
          <p:cNvPr id="33" name="Text 25"/>
          <p:cNvSpPr/>
          <p:nvPr/>
        </p:nvSpPr>
        <p:spPr>
          <a:xfrm>
            <a:off x="8796299" y="2423160"/>
            <a:ext cx="4206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</a:t>
            </a:r>
            <a:endParaRPr lang="en-US" sz="2600" dirty="0"/>
          </a:p>
        </p:txBody>
      </p:sp>
      <p:pic>
        <p:nvPicPr>
          <p:cNvPr id="34" name="Image 6" descr="preencoded.png"/>
          <p:cNvPicPr>
            <a:picLocks noChangeAspect="1"/>
          </p:cNvPicPr>
          <p:nvPr/>
        </p:nvPicPr>
        <p:blipFill>
          <a:blip r:embed="rId9">
            <a:alphaModFix amt="10000"/>
          </a:blip>
          <a:stretch>
            <a:fillRect/>
          </a:stretch>
        </p:blipFill>
        <p:spPr>
          <a:xfrm>
            <a:off x="8000771" y="4983480"/>
            <a:ext cx="594360" cy="594360"/>
          </a:xfrm>
          <a:prstGeom prst="rect">
            <a:avLst/>
          </a:prstGeom>
        </p:spPr>
      </p:pic>
      <p:sp>
        <p:nvSpPr>
          <p:cNvPr id="35" name="Shape 26"/>
          <p:cNvSpPr/>
          <p:nvPr/>
        </p:nvSpPr>
        <p:spPr>
          <a:xfrm>
            <a:off x="9235211" y="1783080"/>
            <a:ext cx="2453564" cy="4279392"/>
          </a:xfrm>
          <a:prstGeom prst="roundRect">
            <a:avLst>
              <a:gd name="adj" fmla="val 3727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36" name="Shape 27"/>
          <p:cNvSpPr/>
          <p:nvPr/>
        </p:nvSpPr>
        <p:spPr>
          <a:xfrm>
            <a:off x="9867633" y="2103120"/>
            <a:ext cx="1188720" cy="1188720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37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87673" y="2423160"/>
            <a:ext cx="548640" cy="548640"/>
          </a:xfrm>
          <a:prstGeom prst="rect">
            <a:avLst/>
          </a:prstGeom>
        </p:spPr>
      </p:pic>
      <p:sp>
        <p:nvSpPr>
          <p:cNvPr id="38" name="Shape 28"/>
          <p:cNvSpPr/>
          <p:nvPr/>
        </p:nvSpPr>
        <p:spPr>
          <a:xfrm>
            <a:off x="10718025" y="2057400"/>
            <a:ext cx="457200" cy="457200"/>
          </a:xfrm>
          <a:prstGeom prst="ellipse">
            <a:avLst/>
          </a:prstGeom>
          <a:solidFill>
            <a:srgbClr val="232D5C"/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39" name="Text 29"/>
          <p:cNvSpPr/>
          <p:nvPr/>
        </p:nvSpPr>
        <p:spPr>
          <a:xfrm>
            <a:off x="10718025" y="20574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300" dirty="0"/>
          </a:p>
        </p:txBody>
      </p:sp>
      <p:sp>
        <p:nvSpPr>
          <p:cNvPr id="40" name="Text 30"/>
          <p:cNvSpPr/>
          <p:nvPr/>
        </p:nvSpPr>
        <p:spPr>
          <a:xfrm>
            <a:off x="9436379" y="3474720"/>
            <a:ext cx="2051228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3000"/>
              </a:lnSpc>
              <a:buNone/>
            </a:pPr>
            <a:r>
              <a:rPr lang="en-US" sz="1600" b="1" dirty="0">
                <a:solidFill>
                  <a:srgbClr val="232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Seguimiento y revisión </a:t>
            </a:r>
            <a:r>
              <a:rPr lang="en-US" sz="16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los riesgos, para verificar que los controles se ejecutan según las actividades establecidas, si los niveles de riesgo permanecen o se han modificado y si se han materializado o no.</a:t>
            </a:r>
            <a:endParaRPr lang="en-US" sz="1600" dirty="0"/>
          </a:p>
        </p:txBody>
      </p:sp>
      <p:pic>
        <p:nvPicPr>
          <p:cNvPr id="41" name="Image 8" descr="preencoded.png"/>
          <p:cNvPicPr>
            <a:picLocks noChangeAspect="1"/>
          </p:cNvPicPr>
          <p:nvPr/>
        </p:nvPicPr>
        <p:blipFill>
          <a:blip r:embed="rId11">
            <a:alphaModFix amt="10000"/>
          </a:blip>
          <a:stretch>
            <a:fillRect/>
          </a:stretch>
        </p:blipFill>
        <p:spPr>
          <a:xfrm>
            <a:off x="10911535" y="4983480"/>
            <a:ext cx="594360" cy="594360"/>
          </a:xfrm>
          <a:prstGeom prst="rect">
            <a:avLst/>
          </a:prstGeom>
        </p:spPr>
      </p:pic>
      <p:sp>
        <p:nvSpPr>
          <p:cNvPr id="42" name="Text 31"/>
          <p:cNvSpPr/>
          <p:nvPr/>
        </p:nvSpPr>
        <p:spPr>
          <a:xfrm>
            <a:off x="8945575" y="6492240"/>
            <a:ext cx="2743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PTEE · CAJAMAG</a:t>
            </a:r>
            <a:endParaRPr lang="en-US" sz="900" dirty="0"/>
          </a:p>
        </p:txBody>
      </p:sp>
      <p:pic>
        <p:nvPicPr>
          <p:cNvPr id="44" name="Imagen 43">
            <a:extLst>
              <a:ext uri="{FF2B5EF4-FFF2-40B4-BE49-F238E27FC236}">
                <a16:creationId xmlns:a16="http://schemas.microsoft.com/office/drawing/2014/main" id="{D3444EB3-09C0-64D7-F86B-F2375305B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42" y="6295636"/>
            <a:ext cx="1031238" cy="434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2" descr="COMFACESAR - Estamos Cumpliedo sueños">
            <a:extLst>
              <a:ext uri="{FF2B5EF4-FFF2-40B4-BE49-F238E27FC236}">
                <a16:creationId xmlns:a16="http://schemas.microsoft.com/office/drawing/2014/main" id="{EB00E286-3F71-F42B-9065-EC35DBF42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986322" y="5105565"/>
            <a:ext cx="1887355" cy="67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4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71455" y="-1371600"/>
            <a:ext cx="3291840" cy="3291840"/>
          </a:xfrm>
          <a:prstGeom prst="ellipse">
            <a:avLst/>
          </a:prstGeom>
          <a:solidFill>
            <a:srgbClr val="EAECF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3" name="Shape 1"/>
          <p:cNvSpPr/>
          <p:nvPr/>
        </p:nvSpPr>
        <p:spPr>
          <a:xfrm>
            <a:off x="-1554480" y="5120640"/>
            <a:ext cx="3108960" cy="3108960"/>
          </a:xfrm>
          <a:prstGeom prst="ellipse">
            <a:avLst/>
          </a:prstGeom>
          <a:solidFill>
            <a:srgbClr val="ECEEF6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4" name="Shape 2"/>
          <p:cNvSpPr/>
          <p:nvPr/>
        </p:nvSpPr>
        <p:spPr>
          <a:xfrm>
            <a:off x="502920" y="246888"/>
            <a:ext cx="603504" cy="603504"/>
          </a:xfrm>
          <a:prstGeom prst="ellipse">
            <a:avLst/>
          </a:prstGeom>
          <a:solidFill>
            <a:srgbClr val="3B5BA5"/>
          </a:solidFill>
          <a:ln/>
          <a:effectLst>
            <a:outerShdw blurRad="114300" dist="38100" dir="5400000" algn="bl" rotWithShape="0">
              <a:srgbClr val="141833">
                <a:alpha val="22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61" y="391729"/>
            <a:ext cx="313822" cy="31382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07592" y="164592"/>
            <a:ext cx="1038118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Señales de alerta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1307592" y="603504"/>
            <a:ext cx="1038118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i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Directivos o Empleados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10975543" y="457200"/>
            <a:ext cx="155448" cy="155448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9" name="Shape 6"/>
          <p:cNvSpPr/>
          <p:nvPr/>
        </p:nvSpPr>
        <p:spPr>
          <a:xfrm>
            <a:off x="11249863" y="457200"/>
            <a:ext cx="155448" cy="155448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0" name="Shape 7"/>
          <p:cNvSpPr/>
          <p:nvPr/>
        </p:nvSpPr>
        <p:spPr>
          <a:xfrm>
            <a:off x="11524183" y="457200"/>
            <a:ext cx="155448" cy="155448"/>
          </a:xfrm>
          <a:prstGeom prst="ellipse">
            <a:avLst/>
          </a:prstGeom>
          <a:solidFill>
            <a:srgbClr val="B9A6E0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1" name="Text 8"/>
          <p:cNvSpPr/>
          <p:nvPr/>
        </p:nvSpPr>
        <p:spPr>
          <a:xfrm>
            <a:off x="502920" y="1051560"/>
            <a:ext cx="1118585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20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Dependiendo de los Factores de Riesgo, situaciones, hechos o eventos pueden influir en la operación normal de la corporación; se tienen en cuenta las señales de alerta en referencia a:</a:t>
            </a:r>
            <a:endParaRPr lang="en-US" sz="2000" dirty="0"/>
          </a:p>
        </p:txBody>
      </p:sp>
      <p:sp>
        <p:nvSpPr>
          <p:cNvPr id="12" name="Shape 9"/>
          <p:cNvSpPr/>
          <p:nvPr/>
        </p:nvSpPr>
        <p:spPr>
          <a:xfrm>
            <a:off x="502920" y="1737360"/>
            <a:ext cx="5432908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13" name="Shape 10"/>
          <p:cNvSpPr/>
          <p:nvPr/>
        </p:nvSpPr>
        <p:spPr>
          <a:xfrm>
            <a:off x="731520" y="1965960"/>
            <a:ext cx="548640" cy="548640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194" y="2097634"/>
            <a:ext cx="285293" cy="285293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1417320" y="1806855"/>
            <a:ext cx="4353916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Cambios injustificados de nivel económico.</a:t>
            </a:r>
            <a:endParaRPr lang="en-US" dirty="0"/>
          </a:p>
        </p:txBody>
      </p:sp>
      <p:sp>
        <p:nvSpPr>
          <p:cNvPr id="16" name="Shape 12"/>
          <p:cNvSpPr/>
          <p:nvPr/>
        </p:nvSpPr>
        <p:spPr>
          <a:xfrm>
            <a:off x="502920" y="3255264"/>
            <a:ext cx="5432908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17" name="Shape 13"/>
          <p:cNvSpPr/>
          <p:nvPr/>
        </p:nvSpPr>
        <p:spPr>
          <a:xfrm>
            <a:off x="731520" y="3483864"/>
            <a:ext cx="548640" cy="548640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3194" y="3615538"/>
            <a:ext cx="285293" cy="285293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417320" y="3324759"/>
            <a:ext cx="4353916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Empleados que constantemente reciben regalos, invitaciones, dádivas u otros presentes de ciertos clientes o usuarios, sin una justificación clara y razonable, o sin estar autorizado.</a:t>
            </a:r>
            <a:endParaRPr lang="en-US" dirty="0"/>
          </a:p>
        </p:txBody>
      </p:sp>
      <p:sp>
        <p:nvSpPr>
          <p:cNvPr id="20" name="Shape 15"/>
          <p:cNvSpPr/>
          <p:nvPr/>
        </p:nvSpPr>
        <p:spPr>
          <a:xfrm>
            <a:off x="502920" y="4773168"/>
            <a:ext cx="5432908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21" name="Shape 16"/>
          <p:cNvSpPr/>
          <p:nvPr/>
        </p:nvSpPr>
        <p:spPr>
          <a:xfrm>
            <a:off x="731520" y="5001768"/>
            <a:ext cx="548640" cy="548640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3194" y="5133442"/>
            <a:ext cx="285293" cy="285293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417320" y="4882896"/>
            <a:ext cx="4353916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Errores repetitivos.</a:t>
            </a:r>
            <a:endParaRPr lang="en-US" dirty="0"/>
          </a:p>
        </p:txBody>
      </p:sp>
      <p:sp>
        <p:nvSpPr>
          <p:cNvPr id="24" name="Shape 18"/>
          <p:cNvSpPr/>
          <p:nvPr/>
        </p:nvSpPr>
        <p:spPr>
          <a:xfrm>
            <a:off x="6255868" y="1737360"/>
            <a:ext cx="5432908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25" name="Shape 19"/>
          <p:cNvSpPr/>
          <p:nvPr/>
        </p:nvSpPr>
        <p:spPr>
          <a:xfrm>
            <a:off x="6484468" y="1965960"/>
            <a:ext cx="548640" cy="548640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6141" y="2097634"/>
            <a:ext cx="285293" cy="285293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7170268" y="1847088"/>
            <a:ext cx="4353916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Empleados que eviten ciertos controles internos o de aprobación establecidos para determinadas transacciones, productos o servicios financieros.</a:t>
            </a:r>
            <a:endParaRPr lang="en-US" dirty="0"/>
          </a:p>
        </p:txBody>
      </p:sp>
      <p:sp>
        <p:nvSpPr>
          <p:cNvPr id="28" name="Shape 21"/>
          <p:cNvSpPr/>
          <p:nvPr/>
        </p:nvSpPr>
        <p:spPr>
          <a:xfrm>
            <a:off x="6255868" y="3255264"/>
            <a:ext cx="5432908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29" name="Shape 22"/>
          <p:cNvSpPr/>
          <p:nvPr/>
        </p:nvSpPr>
        <p:spPr>
          <a:xfrm>
            <a:off x="6484468" y="3483864"/>
            <a:ext cx="548640" cy="548640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30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16141" y="3615538"/>
            <a:ext cx="285293" cy="285293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7170268" y="3364992"/>
            <a:ext cx="4353916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Empleados que omitan la verificación de identidad de una persona o no verifican sus datos con los registros suministrados en la base de datos de la Corporación.</a:t>
            </a:r>
            <a:endParaRPr lang="en-US" dirty="0"/>
          </a:p>
        </p:txBody>
      </p:sp>
      <p:sp>
        <p:nvSpPr>
          <p:cNvPr id="32" name="Shape 24"/>
          <p:cNvSpPr/>
          <p:nvPr/>
        </p:nvSpPr>
        <p:spPr>
          <a:xfrm>
            <a:off x="6255868" y="4773168"/>
            <a:ext cx="5432908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33" name="Shape 25"/>
          <p:cNvSpPr/>
          <p:nvPr/>
        </p:nvSpPr>
        <p:spPr>
          <a:xfrm>
            <a:off x="6484468" y="5001768"/>
            <a:ext cx="548640" cy="548640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34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16141" y="5133442"/>
            <a:ext cx="285293" cy="285293"/>
          </a:xfrm>
          <a:prstGeom prst="rect">
            <a:avLst/>
          </a:prstGeom>
        </p:spPr>
      </p:pic>
      <p:sp>
        <p:nvSpPr>
          <p:cNvPr id="35" name="Text 26"/>
          <p:cNvSpPr/>
          <p:nvPr/>
        </p:nvSpPr>
        <p:spPr>
          <a:xfrm>
            <a:off x="7170268" y="4882896"/>
            <a:ext cx="4353916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Empleados que insisten en realizar reuniones con clientes en lugares distintos a la oficina, sin justificación alguna, para realizar alguna operación comercial o financiera.</a:t>
            </a:r>
            <a:endParaRPr lang="en-US" dirty="0"/>
          </a:p>
        </p:txBody>
      </p:sp>
      <p:sp>
        <p:nvSpPr>
          <p:cNvPr id="36" name="Text 27"/>
          <p:cNvSpPr/>
          <p:nvPr/>
        </p:nvSpPr>
        <p:spPr>
          <a:xfrm>
            <a:off x="8945575" y="6492240"/>
            <a:ext cx="2743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PTEE · CAJAMAG</a:t>
            </a:r>
            <a:endParaRPr lang="en-US" sz="900" dirty="0"/>
          </a:p>
        </p:txBody>
      </p:sp>
      <p:pic>
        <p:nvPicPr>
          <p:cNvPr id="38" name="Imagen 37">
            <a:extLst>
              <a:ext uri="{FF2B5EF4-FFF2-40B4-BE49-F238E27FC236}">
                <a16:creationId xmlns:a16="http://schemas.microsoft.com/office/drawing/2014/main" id="{D591EBB6-31F0-0959-E40C-E30C12CB1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42" y="6272503"/>
            <a:ext cx="1031238" cy="434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" descr="COMFACESAR - Estamos Cumpliedo sueños">
            <a:extLst>
              <a:ext uri="{FF2B5EF4-FFF2-40B4-BE49-F238E27FC236}">
                <a16:creationId xmlns:a16="http://schemas.microsoft.com/office/drawing/2014/main" id="{69BD8DF5-B2FB-8395-F704-9DE0B7A94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986322" y="5105565"/>
            <a:ext cx="1887355" cy="67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4F4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71455" y="-1371600"/>
            <a:ext cx="3291840" cy="3291840"/>
          </a:xfrm>
          <a:prstGeom prst="ellipse">
            <a:avLst/>
          </a:prstGeom>
          <a:solidFill>
            <a:srgbClr val="EAECF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3" name="Shape 1"/>
          <p:cNvSpPr/>
          <p:nvPr/>
        </p:nvSpPr>
        <p:spPr>
          <a:xfrm>
            <a:off x="-1554480" y="5120640"/>
            <a:ext cx="3108960" cy="3108960"/>
          </a:xfrm>
          <a:prstGeom prst="ellipse">
            <a:avLst/>
          </a:prstGeom>
          <a:solidFill>
            <a:srgbClr val="ECEEF6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4" name="Shape 2"/>
          <p:cNvSpPr/>
          <p:nvPr/>
        </p:nvSpPr>
        <p:spPr>
          <a:xfrm>
            <a:off x="502920" y="246888"/>
            <a:ext cx="603504" cy="603504"/>
          </a:xfrm>
          <a:prstGeom prst="ellipse">
            <a:avLst/>
          </a:prstGeom>
          <a:solidFill>
            <a:srgbClr val="3B5BA5"/>
          </a:solidFill>
          <a:ln/>
          <a:effectLst>
            <a:outerShdw blurRad="114300" dist="38100" dir="5400000" algn="bl" rotWithShape="0">
              <a:srgbClr val="141833">
                <a:alpha val="22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61" y="391729"/>
            <a:ext cx="313822" cy="31382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07592" y="164592"/>
            <a:ext cx="1038118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Señales de alerta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1307592" y="603504"/>
            <a:ext cx="1038118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i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Proveedores y Clientes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10975543" y="457200"/>
            <a:ext cx="155448" cy="155448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9" name="Shape 6"/>
          <p:cNvSpPr/>
          <p:nvPr/>
        </p:nvSpPr>
        <p:spPr>
          <a:xfrm>
            <a:off x="11249863" y="457200"/>
            <a:ext cx="155448" cy="155448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0" name="Shape 7"/>
          <p:cNvSpPr/>
          <p:nvPr/>
        </p:nvSpPr>
        <p:spPr>
          <a:xfrm>
            <a:off x="11524183" y="457200"/>
            <a:ext cx="155448" cy="155448"/>
          </a:xfrm>
          <a:prstGeom prst="ellipse">
            <a:avLst/>
          </a:prstGeom>
          <a:solidFill>
            <a:srgbClr val="B9A6E0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1" name="Shape 8"/>
          <p:cNvSpPr/>
          <p:nvPr/>
        </p:nvSpPr>
        <p:spPr>
          <a:xfrm>
            <a:off x="502920" y="1188720"/>
            <a:ext cx="5410048" cy="5074920"/>
          </a:xfrm>
          <a:prstGeom prst="roundRect">
            <a:avLst>
              <a:gd name="adj" fmla="val 1802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12" name="Shape 9"/>
          <p:cNvSpPr/>
          <p:nvPr/>
        </p:nvSpPr>
        <p:spPr>
          <a:xfrm>
            <a:off x="722376" y="1362456"/>
            <a:ext cx="566928" cy="566928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439" y="1498519"/>
            <a:ext cx="294803" cy="294803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417320" y="1353312"/>
            <a:ext cx="43127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n-US" sz="24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Proveedores</a:t>
            </a:r>
            <a:endParaRPr lang="en-US" sz="2400" dirty="0"/>
          </a:p>
        </p:txBody>
      </p:sp>
      <p:sp>
        <p:nvSpPr>
          <p:cNvPr id="15" name="Text 11"/>
          <p:cNvSpPr/>
          <p:nvPr/>
        </p:nvSpPr>
        <p:spPr>
          <a:xfrm>
            <a:off x="777240" y="2057400"/>
            <a:ext cx="4907128" cy="4069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Empresas cuyos estados financieros reflejan resultados muy diferentes comparados con otras empresas del mismo sector con actividades económicas similares.</a:t>
            </a:r>
            <a:endParaRPr lang="en-US" sz="14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Empresas que presentan ingresos no operacionales superiores a los ingresos operacionales.</a:t>
            </a:r>
            <a:endParaRPr lang="en-US" sz="14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Empresas con directivos que no se ajustan a los perfiles de los cargos que desempeñan.</a:t>
            </a:r>
            <a:endParaRPr lang="en-US" sz="14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Constitución de empresas con capitales o socios provenientes de territorios o países considerados no cooperantes por el GAFI, o paraísos o regímenes fiscales preferenciales nocivos, por la OCDE.</a:t>
            </a:r>
            <a:endParaRPr lang="en-US" sz="14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Empresas que se abstienen de proporcionar información completa, como actividad principal, referencias, nombre de directores, estados financieros.</a:t>
            </a:r>
            <a:endParaRPr lang="en-US" sz="1400" dirty="0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>
            <a:alphaModFix amt="9000"/>
          </a:blip>
          <a:stretch>
            <a:fillRect/>
          </a:stretch>
        </p:blipFill>
        <p:spPr>
          <a:xfrm>
            <a:off x="4449928" y="4892040"/>
            <a:ext cx="1143000" cy="1143000"/>
          </a:xfrm>
          <a:prstGeom prst="rect">
            <a:avLst/>
          </a:prstGeom>
        </p:spPr>
      </p:pic>
      <p:sp>
        <p:nvSpPr>
          <p:cNvPr id="17" name="Shape 12"/>
          <p:cNvSpPr/>
          <p:nvPr/>
        </p:nvSpPr>
        <p:spPr>
          <a:xfrm>
            <a:off x="6278728" y="1188720"/>
            <a:ext cx="5410048" cy="5074920"/>
          </a:xfrm>
          <a:prstGeom prst="roundRect">
            <a:avLst>
              <a:gd name="adj" fmla="val 1802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18" name="Shape 13"/>
          <p:cNvSpPr/>
          <p:nvPr/>
        </p:nvSpPr>
        <p:spPr>
          <a:xfrm>
            <a:off x="6498184" y="1362456"/>
            <a:ext cx="566928" cy="566928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34246" y="1498519"/>
            <a:ext cx="294803" cy="294803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193128" y="1353312"/>
            <a:ext cx="43127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n-US" sz="24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Clientes</a:t>
            </a:r>
            <a:endParaRPr lang="en-US" sz="2400" dirty="0"/>
          </a:p>
        </p:txBody>
      </p:sp>
      <p:sp>
        <p:nvSpPr>
          <p:cNvPr id="21" name="Text 15"/>
          <p:cNvSpPr/>
          <p:nvPr/>
        </p:nvSpPr>
        <p:spPr>
          <a:xfrm>
            <a:off x="6553048" y="2057400"/>
            <a:ext cx="4907128" cy="4069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 que se rehúsa o evita entregar información actual o histórica relacionada con su actividad económica o capacidad financiera.</a:t>
            </a:r>
            <a:endParaRPr lang="en-US" sz="14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 que presiona e insiste en que se realicen los trámites con extrema rapidez, evitando cualquier trámite “burocrático” sin justificar el motivo de su apremio.</a:t>
            </a:r>
            <a:endParaRPr lang="en-US" sz="14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 que ofrece pagar jugosas comisiones, sin justificativo legal y lógico, por los servicios solicitados.</a:t>
            </a:r>
            <a:endParaRPr lang="en-US" sz="14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Clientes que se muestran nerviosos, dudan de las respuestas y/o consultan datos que presentan escritos, al preguntárseles por información requerida por la entidad.</a:t>
            </a:r>
            <a:endParaRPr lang="en-US" sz="14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Clientes catalogados como PEP que traten de evitar el adecuado y completo diligenciamiento de los documentos requeridos.</a:t>
            </a:r>
            <a:endParaRPr lang="en-US" sz="14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Información pública sobre presunta relación del cliente en actividades de blanqueo de capitales, narcotráfico, terrorismo, corrupción gubernamental, fraude y otros delitos conexos.</a:t>
            </a:r>
            <a:endParaRPr lang="en-US" sz="14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Organizaciones sin fines de lucro que comparten la misma dirección, mismos gerentes o personal.</a:t>
            </a:r>
            <a:endParaRPr lang="en-US" sz="1400" dirty="0"/>
          </a:p>
        </p:txBody>
      </p:sp>
      <p:sp>
        <p:nvSpPr>
          <p:cNvPr id="22" name="Text 16"/>
          <p:cNvSpPr/>
          <p:nvPr/>
        </p:nvSpPr>
        <p:spPr>
          <a:xfrm>
            <a:off x="8945575" y="6492240"/>
            <a:ext cx="2743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PTEE · CAJAMAG</a:t>
            </a:r>
            <a:endParaRPr lang="en-US" sz="900" dirty="0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A80CF00F-1D5F-C82A-8C53-02D17EDB41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42" y="6272503"/>
            <a:ext cx="1031238" cy="434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 descr="COMFACESAR - Estamos Cumpliedo sueños">
            <a:extLst>
              <a:ext uri="{FF2B5EF4-FFF2-40B4-BE49-F238E27FC236}">
                <a16:creationId xmlns:a16="http://schemas.microsoft.com/office/drawing/2014/main" id="{0F5713B6-A407-A40A-780A-C31D40985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986322" y="5105565"/>
            <a:ext cx="1887355" cy="67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4F4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71455" y="-1371600"/>
            <a:ext cx="3291840" cy="3291840"/>
          </a:xfrm>
          <a:prstGeom prst="ellipse">
            <a:avLst/>
          </a:prstGeom>
          <a:solidFill>
            <a:srgbClr val="EAECF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3" name="Shape 1"/>
          <p:cNvSpPr/>
          <p:nvPr/>
        </p:nvSpPr>
        <p:spPr>
          <a:xfrm>
            <a:off x="-1554480" y="5120640"/>
            <a:ext cx="3108960" cy="3108960"/>
          </a:xfrm>
          <a:prstGeom prst="ellipse">
            <a:avLst/>
          </a:prstGeom>
          <a:solidFill>
            <a:srgbClr val="ECEEF6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4" name="Shape 2"/>
          <p:cNvSpPr/>
          <p:nvPr/>
        </p:nvSpPr>
        <p:spPr>
          <a:xfrm>
            <a:off x="502920" y="246888"/>
            <a:ext cx="603504" cy="603504"/>
          </a:xfrm>
          <a:prstGeom prst="ellipse">
            <a:avLst/>
          </a:prstGeom>
          <a:solidFill>
            <a:srgbClr val="3B5BA5"/>
          </a:solidFill>
          <a:ln/>
          <a:effectLst>
            <a:outerShdw blurRad="114300" dist="38100" dir="5400000" algn="bl" rotWithShape="0">
              <a:srgbClr val="141833">
                <a:alpha val="22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61" y="391729"/>
            <a:ext cx="313822" cy="31382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07592" y="219456"/>
            <a:ext cx="10381183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Canales de denuncia</a:t>
            </a:r>
            <a:endParaRPr lang="en-US" sz="2500" dirty="0"/>
          </a:p>
        </p:txBody>
      </p:sp>
      <p:sp>
        <p:nvSpPr>
          <p:cNvPr id="7" name="Shape 4"/>
          <p:cNvSpPr/>
          <p:nvPr/>
        </p:nvSpPr>
        <p:spPr>
          <a:xfrm>
            <a:off x="10975543" y="457200"/>
            <a:ext cx="155448" cy="155448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8" name="Shape 5"/>
          <p:cNvSpPr/>
          <p:nvPr/>
        </p:nvSpPr>
        <p:spPr>
          <a:xfrm>
            <a:off x="11249863" y="457200"/>
            <a:ext cx="155448" cy="155448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9" name="Shape 6"/>
          <p:cNvSpPr/>
          <p:nvPr/>
        </p:nvSpPr>
        <p:spPr>
          <a:xfrm>
            <a:off x="11524183" y="457200"/>
            <a:ext cx="155448" cy="155448"/>
          </a:xfrm>
          <a:prstGeom prst="ellipse">
            <a:avLst/>
          </a:prstGeom>
          <a:solidFill>
            <a:srgbClr val="B9A6E0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0" name="Text 7"/>
          <p:cNvSpPr/>
          <p:nvPr/>
        </p:nvSpPr>
        <p:spPr>
          <a:xfrm>
            <a:off x="502920" y="1051560"/>
            <a:ext cx="1118585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Ante denuncias relacionadas con el soborno u otra práctica corrupta, así como situaciones sospechosas que atenten contra los valores corporativos, CAJAMAG dispone para sus afiliados y la comunidad en general diferentes canales de comunicación presenciales y virtuales encaminados a su reporte:</a:t>
            </a:r>
            <a:endParaRPr lang="en-US" dirty="0"/>
          </a:p>
        </p:txBody>
      </p:sp>
      <p:sp>
        <p:nvSpPr>
          <p:cNvPr id="11" name="Shape 8"/>
          <p:cNvSpPr/>
          <p:nvPr/>
        </p:nvSpPr>
        <p:spPr>
          <a:xfrm>
            <a:off x="502920" y="1920240"/>
            <a:ext cx="5432908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12" name="Shape 9"/>
          <p:cNvSpPr/>
          <p:nvPr/>
        </p:nvSpPr>
        <p:spPr>
          <a:xfrm>
            <a:off x="845820" y="2468880"/>
            <a:ext cx="868680" cy="868680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4303" y="2677363"/>
            <a:ext cx="451714" cy="451714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965960" y="2331720"/>
            <a:ext cx="37869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Correo antifraude</a:t>
            </a:r>
            <a:endParaRPr lang="en-US" sz="2000" dirty="0"/>
          </a:p>
        </p:txBody>
      </p:sp>
      <p:sp>
        <p:nvSpPr>
          <p:cNvPr id="15" name="Text 11"/>
          <p:cNvSpPr/>
          <p:nvPr/>
        </p:nvSpPr>
        <p:spPr>
          <a:xfrm>
            <a:off x="1965960" y="2880360"/>
            <a:ext cx="378698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2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https://www.cajamag.com.co/correo-antifraude/</a:t>
            </a:r>
            <a:endParaRPr lang="en-US" sz="2000" dirty="0"/>
          </a:p>
        </p:txBody>
      </p:sp>
      <p:sp>
        <p:nvSpPr>
          <p:cNvPr id="16" name="Shape 12"/>
          <p:cNvSpPr/>
          <p:nvPr/>
        </p:nvSpPr>
        <p:spPr>
          <a:xfrm>
            <a:off x="6255868" y="1920240"/>
            <a:ext cx="5432908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17" name="Shape 13"/>
          <p:cNvSpPr/>
          <p:nvPr/>
        </p:nvSpPr>
        <p:spPr>
          <a:xfrm>
            <a:off x="6598768" y="2468880"/>
            <a:ext cx="868680" cy="868680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7251" y="2677363"/>
            <a:ext cx="451714" cy="451714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7718908" y="2331720"/>
            <a:ext cx="37869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Centro de experiencia</a:t>
            </a:r>
            <a:endParaRPr lang="en-US" sz="2000" dirty="0"/>
          </a:p>
        </p:txBody>
      </p:sp>
      <p:sp>
        <p:nvSpPr>
          <p:cNvPr id="20" name="Text 15"/>
          <p:cNvSpPr/>
          <p:nvPr/>
        </p:nvSpPr>
        <p:spPr>
          <a:xfrm>
            <a:off x="7718908" y="2880360"/>
            <a:ext cx="378698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2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Ubicado en la Calle 23 N.  7-78.</a:t>
            </a:r>
            <a:endParaRPr lang="en-US" sz="2000" dirty="0"/>
          </a:p>
        </p:txBody>
      </p:sp>
      <p:sp>
        <p:nvSpPr>
          <p:cNvPr id="21" name="Shape 16"/>
          <p:cNvSpPr/>
          <p:nvPr/>
        </p:nvSpPr>
        <p:spPr>
          <a:xfrm>
            <a:off x="502920" y="4114800"/>
            <a:ext cx="5432908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22" name="Shape 17"/>
          <p:cNvSpPr/>
          <p:nvPr/>
        </p:nvSpPr>
        <p:spPr>
          <a:xfrm>
            <a:off x="845820" y="4663440"/>
            <a:ext cx="868680" cy="868680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4303" y="4871923"/>
            <a:ext cx="451714" cy="451714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1965960" y="4526280"/>
            <a:ext cx="37869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Correspondencia física</a:t>
            </a:r>
            <a:endParaRPr lang="en-US" sz="2000" dirty="0"/>
          </a:p>
        </p:txBody>
      </p:sp>
      <p:sp>
        <p:nvSpPr>
          <p:cNvPr id="25" name="Text 19"/>
          <p:cNvSpPr/>
          <p:nvPr/>
        </p:nvSpPr>
        <p:spPr>
          <a:xfrm>
            <a:off x="1965960" y="5074920"/>
            <a:ext cx="378698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2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Calle 23 N.  7-78, piso 2, dirigida a Auditoría Interna.</a:t>
            </a:r>
            <a:endParaRPr lang="en-US" sz="2000" dirty="0"/>
          </a:p>
        </p:txBody>
      </p:sp>
      <p:sp>
        <p:nvSpPr>
          <p:cNvPr id="26" name="Shape 20"/>
          <p:cNvSpPr/>
          <p:nvPr/>
        </p:nvSpPr>
        <p:spPr>
          <a:xfrm>
            <a:off x="6255868" y="4114800"/>
            <a:ext cx="5432908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27" name="Shape 21"/>
          <p:cNvSpPr/>
          <p:nvPr/>
        </p:nvSpPr>
        <p:spPr>
          <a:xfrm>
            <a:off x="6598768" y="4663440"/>
            <a:ext cx="868680" cy="868680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28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7251" y="4871923"/>
            <a:ext cx="451714" cy="451714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7718908" y="4526280"/>
            <a:ext cx="37869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Buzones institucionales de PQRS</a:t>
            </a:r>
            <a:endParaRPr lang="en-US" sz="2000" dirty="0"/>
          </a:p>
        </p:txBody>
      </p:sp>
      <p:sp>
        <p:nvSpPr>
          <p:cNvPr id="30" name="Text 23"/>
          <p:cNvSpPr/>
          <p:nvPr/>
        </p:nvSpPr>
        <p:spPr>
          <a:xfrm>
            <a:off x="7718908" y="5074920"/>
            <a:ext cx="378698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2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Disponibles en las distintas sedes de la Corporación.</a:t>
            </a:r>
            <a:endParaRPr lang="en-US" sz="2000" dirty="0"/>
          </a:p>
        </p:txBody>
      </p:sp>
      <p:sp>
        <p:nvSpPr>
          <p:cNvPr id="31" name="Text 24"/>
          <p:cNvSpPr/>
          <p:nvPr/>
        </p:nvSpPr>
        <p:spPr>
          <a:xfrm>
            <a:off x="8945575" y="6492240"/>
            <a:ext cx="2743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PTEE · CAJAMAG</a:t>
            </a:r>
            <a:endParaRPr lang="en-US" sz="900" dirty="0"/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36230961-BA8A-3DC9-3760-15BAFC3DBB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42" y="6272503"/>
            <a:ext cx="1031238" cy="434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2" descr="COMFACESAR - Estamos Cumpliedo sueños">
            <a:extLst>
              <a:ext uri="{FF2B5EF4-FFF2-40B4-BE49-F238E27FC236}">
                <a16:creationId xmlns:a16="http://schemas.microsoft.com/office/drawing/2014/main" id="{AC5E2000-57E1-8DD4-FA86-C8F89B15B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986322" y="5105565"/>
            <a:ext cx="1887355" cy="67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4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71455" y="-1371600"/>
            <a:ext cx="3291840" cy="3291840"/>
          </a:xfrm>
          <a:prstGeom prst="ellipse">
            <a:avLst/>
          </a:prstGeom>
          <a:solidFill>
            <a:srgbClr val="EAECF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3" name="Shape 1"/>
          <p:cNvSpPr/>
          <p:nvPr/>
        </p:nvSpPr>
        <p:spPr>
          <a:xfrm>
            <a:off x="-1554480" y="5120640"/>
            <a:ext cx="3108960" cy="3108960"/>
          </a:xfrm>
          <a:prstGeom prst="ellipse">
            <a:avLst/>
          </a:prstGeom>
          <a:solidFill>
            <a:srgbClr val="ECEEF6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4" name="Shape 2"/>
          <p:cNvSpPr/>
          <p:nvPr/>
        </p:nvSpPr>
        <p:spPr>
          <a:xfrm>
            <a:off x="502920" y="246888"/>
            <a:ext cx="603504" cy="603504"/>
          </a:xfrm>
          <a:prstGeom prst="ellipse">
            <a:avLst/>
          </a:prstGeom>
          <a:solidFill>
            <a:srgbClr val="3B5BA5"/>
          </a:solidFill>
          <a:ln/>
          <a:effectLst>
            <a:outerShdw blurRad="114300" dist="38100" dir="5400000" algn="bl" rotWithShape="0">
              <a:srgbClr val="141833">
                <a:alpha val="22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61" y="391729"/>
            <a:ext cx="313822" cy="31382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07592" y="219456"/>
            <a:ext cx="10381183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¿Qué es el PTEE?</a:t>
            </a:r>
            <a:endParaRPr lang="en-US" sz="2500" dirty="0"/>
          </a:p>
        </p:txBody>
      </p:sp>
      <p:sp>
        <p:nvSpPr>
          <p:cNvPr id="7" name="Shape 4"/>
          <p:cNvSpPr/>
          <p:nvPr/>
        </p:nvSpPr>
        <p:spPr>
          <a:xfrm>
            <a:off x="10975543" y="457200"/>
            <a:ext cx="155448" cy="155448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8" name="Shape 5"/>
          <p:cNvSpPr/>
          <p:nvPr/>
        </p:nvSpPr>
        <p:spPr>
          <a:xfrm>
            <a:off x="11249863" y="457200"/>
            <a:ext cx="155448" cy="155448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9" name="Shape 6"/>
          <p:cNvSpPr/>
          <p:nvPr/>
        </p:nvSpPr>
        <p:spPr>
          <a:xfrm>
            <a:off x="11524183" y="457200"/>
            <a:ext cx="155448" cy="155448"/>
          </a:xfrm>
          <a:prstGeom prst="ellipse">
            <a:avLst/>
          </a:prstGeom>
          <a:solidFill>
            <a:srgbClr val="B9A6E0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0" name="Text 7"/>
          <p:cNvSpPr/>
          <p:nvPr/>
        </p:nvSpPr>
        <p:spPr>
          <a:xfrm>
            <a:off x="502920" y="1097280"/>
            <a:ext cx="1118585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 el conjunto de políticas, procedimientos y controles que permiten:</a:t>
            </a:r>
            <a:endParaRPr lang="en-US" sz="2800" dirty="0"/>
          </a:p>
        </p:txBody>
      </p:sp>
      <p:sp>
        <p:nvSpPr>
          <p:cNvPr id="11" name="Shape 8"/>
          <p:cNvSpPr/>
          <p:nvPr/>
        </p:nvSpPr>
        <p:spPr>
          <a:xfrm>
            <a:off x="502920" y="1691640"/>
            <a:ext cx="3545738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12" name="Shape 9"/>
          <p:cNvSpPr/>
          <p:nvPr/>
        </p:nvSpPr>
        <p:spPr>
          <a:xfrm>
            <a:off x="1946605" y="1865376"/>
            <a:ext cx="658368" cy="658368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4614" y="2023384"/>
            <a:ext cx="342351" cy="342351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667512" y="2606040"/>
            <a:ext cx="321655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Prevenir la corrupción.</a:t>
            </a:r>
            <a:endParaRPr lang="en-US" dirty="0"/>
          </a:p>
        </p:txBody>
      </p:sp>
      <p:sp>
        <p:nvSpPr>
          <p:cNvPr id="15" name="Shape 11"/>
          <p:cNvSpPr/>
          <p:nvPr/>
        </p:nvSpPr>
        <p:spPr>
          <a:xfrm>
            <a:off x="4322978" y="1691640"/>
            <a:ext cx="3545738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16" name="Shape 12"/>
          <p:cNvSpPr/>
          <p:nvPr/>
        </p:nvSpPr>
        <p:spPr>
          <a:xfrm>
            <a:off x="5766664" y="1865376"/>
            <a:ext cx="658368" cy="658368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4672" y="2023384"/>
            <a:ext cx="342351" cy="342351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4487570" y="2606040"/>
            <a:ext cx="321655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Detectar actos de soborno.</a:t>
            </a:r>
            <a:endParaRPr lang="en-US" dirty="0"/>
          </a:p>
        </p:txBody>
      </p:sp>
      <p:sp>
        <p:nvSpPr>
          <p:cNvPr id="19" name="Shape 14"/>
          <p:cNvSpPr/>
          <p:nvPr/>
        </p:nvSpPr>
        <p:spPr>
          <a:xfrm>
            <a:off x="8143037" y="1691640"/>
            <a:ext cx="3545738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20" name="Shape 15"/>
          <p:cNvSpPr/>
          <p:nvPr/>
        </p:nvSpPr>
        <p:spPr>
          <a:xfrm>
            <a:off x="9586722" y="1865376"/>
            <a:ext cx="658368" cy="658368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44730" y="2023384"/>
            <a:ext cx="342351" cy="342351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8307629" y="2606040"/>
            <a:ext cx="321655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Promover la ética empresarial.</a:t>
            </a:r>
            <a:endParaRPr lang="en-US" dirty="0"/>
          </a:p>
        </p:txBody>
      </p:sp>
      <p:sp>
        <p:nvSpPr>
          <p:cNvPr id="23" name="Shape 17"/>
          <p:cNvSpPr/>
          <p:nvPr/>
        </p:nvSpPr>
        <p:spPr>
          <a:xfrm>
            <a:off x="502919" y="3471065"/>
            <a:ext cx="3545738" cy="1585567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24" name="Shape 18"/>
          <p:cNvSpPr/>
          <p:nvPr/>
        </p:nvSpPr>
        <p:spPr>
          <a:xfrm>
            <a:off x="1946605" y="3538728"/>
            <a:ext cx="658368" cy="658368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04614" y="3696736"/>
            <a:ext cx="342351" cy="342351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667512" y="4279392"/>
            <a:ext cx="321655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Fortalecer la transparencia.</a:t>
            </a:r>
            <a:endParaRPr lang="en-US" dirty="0"/>
          </a:p>
        </p:txBody>
      </p:sp>
      <p:sp>
        <p:nvSpPr>
          <p:cNvPr id="27" name="Shape 20"/>
          <p:cNvSpPr/>
          <p:nvPr/>
        </p:nvSpPr>
        <p:spPr>
          <a:xfrm>
            <a:off x="4322978" y="3478448"/>
            <a:ext cx="3545738" cy="1554479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28" name="Shape 21"/>
          <p:cNvSpPr/>
          <p:nvPr/>
        </p:nvSpPr>
        <p:spPr>
          <a:xfrm>
            <a:off x="5766664" y="3538728"/>
            <a:ext cx="658368" cy="658368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29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24672" y="3696736"/>
            <a:ext cx="342351" cy="342351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4487570" y="4279392"/>
            <a:ext cx="321655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Proteger los recursos de la Corporación.</a:t>
            </a:r>
            <a:endParaRPr lang="en-US" dirty="0"/>
          </a:p>
        </p:txBody>
      </p:sp>
      <p:sp>
        <p:nvSpPr>
          <p:cNvPr id="31" name="Shape 23"/>
          <p:cNvSpPr/>
          <p:nvPr/>
        </p:nvSpPr>
        <p:spPr>
          <a:xfrm>
            <a:off x="8133893" y="3429000"/>
            <a:ext cx="3545738" cy="1554480"/>
          </a:xfrm>
          <a:prstGeom prst="roundRect">
            <a:avLst>
              <a:gd name="adj" fmla="val 6452"/>
            </a:avLst>
          </a:prstGeom>
          <a:solidFill>
            <a:srgbClr val="232D5C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32" name="Shape 24"/>
          <p:cNvSpPr/>
          <p:nvPr/>
        </p:nvSpPr>
        <p:spPr>
          <a:xfrm>
            <a:off x="8325917" y="3547872"/>
            <a:ext cx="548640" cy="548640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33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57590" y="3679546"/>
            <a:ext cx="285293" cy="285293"/>
          </a:xfrm>
          <a:prstGeom prst="rect">
            <a:avLst/>
          </a:prstGeom>
        </p:spPr>
      </p:pic>
      <p:sp>
        <p:nvSpPr>
          <p:cNvPr id="34" name="Text 25"/>
          <p:cNvSpPr/>
          <p:nvPr/>
        </p:nvSpPr>
        <p:spPr>
          <a:xfrm>
            <a:off x="8945575" y="3635317"/>
            <a:ext cx="2539898" cy="10881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b="1" dirty="0">
                <a:solidFill>
                  <a:srgbClr val="B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OBJETIVO
</a:t>
            </a:r>
            <a:endParaRPr lang="en-US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Desarrollar una cultura organizacional basada en la ética y el cumplimiento.</a:t>
            </a:r>
            <a:endParaRPr lang="en-US" dirty="0"/>
          </a:p>
        </p:txBody>
      </p:sp>
      <p:sp>
        <p:nvSpPr>
          <p:cNvPr id="36" name="Text 27"/>
          <p:cNvSpPr/>
          <p:nvPr/>
        </p:nvSpPr>
        <p:spPr>
          <a:xfrm>
            <a:off x="8945575" y="6492240"/>
            <a:ext cx="2743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PTEE · CAJAMAG</a:t>
            </a:r>
            <a:endParaRPr lang="en-US" sz="900" dirty="0"/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D7FB2393-3358-8ADC-F694-F9FEDFA57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54" y="6176764"/>
            <a:ext cx="1031238" cy="434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2" descr="COMFACESAR - Estamos Cumpliedo sueños">
            <a:extLst>
              <a:ext uri="{FF2B5EF4-FFF2-40B4-BE49-F238E27FC236}">
                <a16:creationId xmlns:a16="http://schemas.microsoft.com/office/drawing/2014/main" id="{843E0D91-9F50-CB23-1BD7-25E3F0C82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986322" y="5105565"/>
            <a:ext cx="1887355" cy="67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232D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lipse 19">
            <a:extLst>
              <a:ext uri="{FF2B5EF4-FFF2-40B4-BE49-F238E27FC236}">
                <a16:creationId xmlns:a16="http://schemas.microsoft.com/office/drawing/2014/main" id="{4F1DCA10-9D11-FF67-E3C4-709A3A9E3DC4}"/>
              </a:ext>
            </a:extLst>
          </p:cNvPr>
          <p:cNvSpPr/>
          <p:nvPr/>
        </p:nvSpPr>
        <p:spPr>
          <a:xfrm>
            <a:off x="10040645" y="-426128"/>
            <a:ext cx="2565645" cy="276983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Shape 1"/>
          <p:cNvSpPr/>
          <p:nvPr/>
        </p:nvSpPr>
        <p:spPr>
          <a:xfrm>
            <a:off x="9875520" y="4206240"/>
            <a:ext cx="3840480" cy="3840480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D6B60354-17A7-D200-57A4-2FB9C4225851}"/>
              </a:ext>
            </a:extLst>
          </p:cNvPr>
          <p:cNvSpPr/>
          <p:nvPr/>
        </p:nvSpPr>
        <p:spPr>
          <a:xfrm>
            <a:off x="10360241" y="4434841"/>
            <a:ext cx="2636667" cy="2514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Shape 0"/>
          <p:cNvSpPr/>
          <p:nvPr/>
        </p:nvSpPr>
        <p:spPr>
          <a:xfrm>
            <a:off x="-1371600" y="-1554480"/>
            <a:ext cx="4023360" cy="4023360"/>
          </a:xfrm>
          <a:prstGeom prst="ellipse">
            <a:avLst/>
          </a:prstGeom>
          <a:solidFill>
            <a:srgbClr val="1A2247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4" name="Shape 2"/>
          <p:cNvSpPr/>
          <p:nvPr/>
        </p:nvSpPr>
        <p:spPr>
          <a:xfrm>
            <a:off x="5478628" y="1074420"/>
            <a:ext cx="1234440" cy="1234440"/>
          </a:xfrm>
          <a:prstGeom prst="ellipse">
            <a:avLst/>
          </a:prstGeom>
          <a:solidFill>
            <a:srgbClr val="6D4DA8"/>
          </a:solidFill>
          <a:ln/>
          <a:effectLst>
            <a:outerShdw blurRad="114300" dist="38100" dir="5400000" algn="bl" rotWithShape="0">
              <a:srgbClr val="141833">
                <a:alpha val="22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4893" y="1370686"/>
            <a:ext cx="641909" cy="64190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14400" y="2514600"/>
            <a:ext cx="103628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kern="0" spc="300" dirty="0">
                <a:solidFill>
                  <a:srgbClr val="B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Nuestro compromiso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1280160" y="3063240"/>
            <a:ext cx="963137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32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“La transparencia no es una opción, es la forma en que hacemos las cosas.”</a:t>
            </a:r>
            <a:endParaRPr lang="en-US" sz="3200" dirty="0"/>
          </a:p>
        </p:txBody>
      </p:sp>
      <p:sp>
        <p:nvSpPr>
          <p:cNvPr id="8" name="Shape 5"/>
          <p:cNvSpPr/>
          <p:nvPr/>
        </p:nvSpPr>
        <p:spPr>
          <a:xfrm>
            <a:off x="1136342" y="5303520"/>
            <a:ext cx="8558073" cy="1325880"/>
          </a:xfrm>
          <a:prstGeom prst="roundRect">
            <a:avLst>
              <a:gd name="adj" fmla="val 50000"/>
            </a:avLst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9" name="Text 6"/>
          <p:cNvSpPr/>
          <p:nvPr/>
        </p:nvSpPr>
        <p:spPr>
          <a:xfrm>
            <a:off x="1317006" y="5554980"/>
            <a:ext cx="8377409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Todos somos responsables de prevenir la corrupción y fortalecer la ética en CAJAMAG</a:t>
            </a: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350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944D68F-9E7E-33A8-7D6B-007ABC9F9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7895" y="845812"/>
            <a:ext cx="1335019" cy="71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COMFACESAR - Estamos Cumpliedo sueños">
            <a:extLst>
              <a:ext uri="{FF2B5EF4-FFF2-40B4-BE49-F238E27FC236}">
                <a16:creationId xmlns:a16="http://schemas.microsoft.com/office/drawing/2014/main" id="{80BD4941-5F21-A3D5-D304-F6BA1B992D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849236" y="5099148"/>
            <a:ext cx="1887355" cy="67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4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71455" y="-1371600"/>
            <a:ext cx="3291840" cy="3291840"/>
          </a:xfrm>
          <a:prstGeom prst="ellipse">
            <a:avLst/>
          </a:prstGeom>
          <a:solidFill>
            <a:srgbClr val="EAECF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3" name="Shape 1"/>
          <p:cNvSpPr/>
          <p:nvPr/>
        </p:nvSpPr>
        <p:spPr>
          <a:xfrm>
            <a:off x="-1554480" y="5120640"/>
            <a:ext cx="3108960" cy="3108960"/>
          </a:xfrm>
          <a:prstGeom prst="ellipse">
            <a:avLst/>
          </a:prstGeom>
          <a:solidFill>
            <a:srgbClr val="ECEEF6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4" name="Shape 2"/>
          <p:cNvSpPr/>
          <p:nvPr/>
        </p:nvSpPr>
        <p:spPr>
          <a:xfrm>
            <a:off x="502920" y="246888"/>
            <a:ext cx="603504" cy="603504"/>
          </a:xfrm>
          <a:prstGeom prst="ellipse">
            <a:avLst/>
          </a:prstGeom>
          <a:solidFill>
            <a:srgbClr val="3B5BA5"/>
          </a:solidFill>
          <a:ln/>
          <a:effectLst>
            <a:outerShdw blurRad="114300" dist="38100" dir="5400000" algn="bl" rotWithShape="0">
              <a:srgbClr val="141833">
                <a:alpha val="22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61" y="391729"/>
            <a:ext cx="313822" cy="31382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07592" y="219456"/>
            <a:ext cx="10381183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Alcance</a:t>
            </a:r>
            <a:endParaRPr lang="en-US" sz="2500" dirty="0"/>
          </a:p>
        </p:txBody>
      </p:sp>
      <p:sp>
        <p:nvSpPr>
          <p:cNvPr id="7" name="Shape 4"/>
          <p:cNvSpPr/>
          <p:nvPr/>
        </p:nvSpPr>
        <p:spPr>
          <a:xfrm>
            <a:off x="10975543" y="457200"/>
            <a:ext cx="155448" cy="155448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8" name="Shape 5"/>
          <p:cNvSpPr/>
          <p:nvPr/>
        </p:nvSpPr>
        <p:spPr>
          <a:xfrm>
            <a:off x="11249863" y="457200"/>
            <a:ext cx="155448" cy="155448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9" name="Shape 6"/>
          <p:cNvSpPr/>
          <p:nvPr/>
        </p:nvSpPr>
        <p:spPr>
          <a:xfrm>
            <a:off x="11524183" y="457200"/>
            <a:ext cx="155448" cy="155448"/>
          </a:xfrm>
          <a:prstGeom prst="ellipse">
            <a:avLst/>
          </a:prstGeom>
          <a:solidFill>
            <a:srgbClr val="B9A6E0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0" name="Text 7"/>
          <p:cNvSpPr/>
          <p:nvPr/>
        </p:nvSpPr>
        <p:spPr>
          <a:xfrm>
            <a:off x="548640" y="1194755"/>
            <a:ext cx="1118585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05000"/>
              </a:lnSpc>
              <a:buNone/>
            </a:pPr>
            <a:r>
              <a:rPr lang="en-US" sz="20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PTEE en la Caja de Compensación del Magdalena forma parte de las normas que regulan las relaciones en CAJAMAG y los procesos y subprocesos que forman parte de esta; por ello es de obligatorio cumplimiento para: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502920" y="1980621"/>
            <a:ext cx="3545738" cy="160020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12" name="Shape 9"/>
          <p:cNvSpPr/>
          <p:nvPr/>
        </p:nvSpPr>
        <p:spPr>
          <a:xfrm>
            <a:off x="1910029" y="2075688"/>
            <a:ext cx="731520" cy="731520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5594" y="2251253"/>
            <a:ext cx="380390" cy="38039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685800" y="2898648"/>
            <a:ext cx="317997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Directivos</a:t>
            </a:r>
            <a:endParaRPr lang="en-US" dirty="0"/>
          </a:p>
        </p:txBody>
      </p:sp>
      <p:sp>
        <p:nvSpPr>
          <p:cNvPr id="15" name="Shape 11"/>
          <p:cNvSpPr/>
          <p:nvPr/>
        </p:nvSpPr>
        <p:spPr>
          <a:xfrm>
            <a:off x="4333189" y="1980621"/>
            <a:ext cx="3545738" cy="160020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16" name="Shape 12"/>
          <p:cNvSpPr/>
          <p:nvPr/>
        </p:nvSpPr>
        <p:spPr>
          <a:xfrm>
            <a:off x="5730088" y="2075688"/>
            <a:ext cx="731520" cy="731520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5652" y="2251253"/>
            <a:ext cx="380390" cy="38039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4505858" y="2898648"/>
            <a:ext cx="317997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Trabajadores</a:t>
            </a:r>
            <a:endParaRPr lang="en-US" dirty="0"/>
          </a:p>
        </p:txBody>
      </p:sp>
      <p:sp>
        <p:nvSpPr>
          <p:cNvPr id="19" name="Shape 14"/>
          <p:cNvSpPr/>
          <p:nvPr/>
        </p:nvSpPr>
        <p:spPr>
          <a:xfrm>
            <a:off x="8143037" y="2007108"/>
            <a:ext cx="3545738" cy="160020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20" name="Shape 15"/>
          <p:cNvSpPr/>
          <p:nvPr/>
        </p:nvSpPr>
        <p:spPr>
          <a:xfrm>
            <a:off x="9550146" y="2075688"/>
            <a:ext cx="731520" cy="731520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25711" y="2251253"/>
            <a:ext cx="380390" cy="38039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8325917" y="2898648"/>
            <a:ext cx="317997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Contratistas</a:t>
            </a:r>
            <a:endParaRPr lang="en-US" dirty="0"/>
          </a:p>
        </p:txBody>
      </p:sp>
      <p:sp>
        <p:nvSpPr>
          <p:cNvPr id="23" name="Shape 17"/>
          <p:cNvSpPr/>
          <p:nvPr/>
        </p:nvSpPr>
        <p:spPr>
          <a:xfrm>
            <a:off x="502920" y="3991356"/>
            <a:ext cx="3545738" cy="160020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24" name="Shape 18"/>
          <p:cNvSpPr/>
          <p:nvPr/>
        </p:nvSpPr>
        <p:spPr>
          <a:xfrm>
            <a:off x="1910029" y="4102700"/>
            <a:ext cx="731520" cy="731520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85594" y="4278265"/>
            <a:ext cx="380390" cy="380390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685800" y="4945563"/>
            <a:ext cx="317997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Proveedores</a:t>
            </a:r>
            <a:endParaRPr lang="en-US" dirty="0"/>
          </a:p>
        </p:txBody>
      </p:sp>
      <p:sp>
        <p:nvSpPr>
          <p:cNvPr id="27" name="Shape 20"/>
          <p:cNvSpPr/>
          <p:nvPr/>
        </p:nvSpPr>
        <p:spPr>
          <a:xfrm>
            <a:off x="4368699" y="3980792"/>
            <a:ext cx="3545738" cy="160020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28" name="Shape 21"/>
          <p:cNvSpPr/>
          <p:nvPr/>
        </p:nvSpPr>
        <p:spPr>
          <a:xfrm>
            <a:off x="5740298" y="4080053"/>
            <a:ext cx="731520" cy="731520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29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21628" y="4199226"/>
            <a:ext cx="380390" cy="380390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4516069" y="4914395"/>
            <a:ext cx="317997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Afiliados</a:t>
            </a:r>
            <a:endParaRPr lang="en-US" dirty="0"/>
          </a:p>
        </p:txBody>
      </p:sp>
      <p:sp>
        <p:nvSpPr>
          <p:cNvPr id="31" name="Shape 23"/>
          <p:cNvSpPr/>
          <p:nvPr/>
        </p:nvSpPr>
        <p:spPr>
          <a:xfrm>
            <a:off x="8234478" y="3980792"/>
            <a:ext cx="3545738" cy="160020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32" name="Shape 24"/>
          <p:cNvSpPr/>
          <p:nvPr/>
        </p:nvSpPr>
        <p:spPr>
          <a:xfrm>
            <a:off x="9641587" y="3991356"/>
            <a:ext cx="731520" cy="731520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33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17152" y="4221376"/>
            <a:ext cx="380390" cy="380390"/>
          </a:xfrm>
          <a:prstGeom prst="rect">
            <a:avLst/>
          </a:prstGeom>
        </p:spPr>
      </p:pic>
      <p:sp>
        <p:nvSpPr>
          <p:cNvPr id="34" name="Text 25"/>
          <p:cNvSpPr/>
          <p:nvPr/>
        </p:nvSpPr>
        <p:spPr>
          <a:xfrm>
            <a:off x="8325917" y="4727448"/>
            <a:ext cx="317997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Todos los grupos de interés vinculados con CAJAMAG</a:t>
            </a:r>
            <a:endParaRPr lang="en-US" dirty="0"/>
          </a:p>
        </p:txBody>
      </p:sp>
      <p:sp>
        <p:nvSpPr>
          <p:cNvPr id="36" name="Text 27"/>
          <p:cNvSpPr/>
          <p:nvPr/>
        </p:nvSpPr>
        <p:spPr>
          <a:xfrm>
            <a:off x="8945575" y="6492240"/>
            <a:ext cx="2743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PTEE · CAJAMAG</a:t>
            </a:r>
            <a:endParaRPr lang="en-US" sz="900" dirty="0"/>
          </a:p>
        </p:txBody>
      </p:sp>
      <p:pic>
        <p:nvPicPr>
          <p:cNvPr id="38" name="Imagen 37">
            <a:extLst>
              <a:ext uri="{FF2B5EF4-FFF2-40B4-BE49-F238E27FC236}">
                <a16:creationId xmlns:a16="http://schemas.microsoft.com/office/drawing/2014/main" id="{816CAAFF-8207-1DAD-6762-61B8F9755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54" y="6274560"/>
            <a:ext cx="1031238" cy="434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" descr="COMFACESAR - Estamos Cumpliedo sueños">
            <a:extLst>
              <a:ext uri="{FF2B5EF4-FFF2-40B4-BE49-F238E27FC236}">
                <a16:creationId xmlns:a16="http://schemas.microsoft.com/office/drawing/2014/main" id="{F6DDE524-9049-59F8-35B4-72B7085B3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986322" y="5105565"/>
            <a:ext cx="1887355" cy="67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4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71455" y="-1371600"/>
            <a:ext cx="3291840" cy="3291840"/>
          </a:xfrm>
          <a:prstGeom prst="ellipse">
            <a:avLst/>
          </a:prstGeom>
          <a:solidFill>
            <a:srgbClr val="EAECF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3" name="Shape 1"/>
          <p:cNvSpPr/>
          <p:nvPr/>
        </p:nvSpPr>
        <p:spPr>
          <a:xfrm>
            <a:off x="-1554480" y="5120640"/>
            <a:ext cx="3108960" cy="3108960"/>
          </a:xfrm>
          <a:prstGeom prst="ellipse">
            <a:avLst/>
          </a:prstGeom>
          <a:solidFill>
            <a:srgbClr val="ECEEF6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4" name="Shape 2"/>
          <p:cNvSpPr/>
          <p:nvPr/>
        </p:nvSpPr>
        <p:spPr>
          <a:xfrm>
            <a:off x="502920" y="246888"/>
            <a:ext cx="603504" cy="603504"/>
          </a:xfrm>
          <a:prstGeom prst="ellipse">
            <a:avLst/>
          </a:prstGeom>
          <a:solidFill>
            <a:srgbClr val="3B5BA5"/>
          </a:solidFill>
          <a:ln/>
          <a:effectLst>
            <a:outerShdw blurRad="114300" dist="38100" dir="5400000" algn="bl" rotWithShape="0">
              <a:srgbClr val="141833">
                <a:alpha val="22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61" y="391729"/>
            <a:ext cx="313822" cy="31382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07592" y="219456"/>
            <a:ext cx="10381183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Marco Normativo</a:t>
            </a:r>
            <a:endParaRPr lang="en-US" sz="2500" dirty="0"/>
          </a:p>
        </p:txBody>
      </p:sp>
      <p:sp>
        <p:nvSpPr>
          <p:cNvPr id="7" name="Shape 4"/>
          <p:cNvSpPr/>
          <p:nvPr/>
        </p:nvSpPr>
        <p:spPr>
          <a:xfrm>
            <a:off x="10975543" y="457200"/>
            <a:ext cx="155448" cy="155448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8" name="Shape 5"/>
          <p:cNvSpPr/>
          <p:nvPr/>
        </p:nvSpPr>
        <p:spPr>
          <a:xfrm>
            <a:off x="11249863" y="457200"/>
            <a:ext cx="155448" cy="155448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9" name="Shape 6"/>
          <p:cNvSpPr/>
          <p:nvPr/>
        </p:nvSpPr>
        <p:spPr>
          <a:xfrm>
            <a:off x="11524183" y="457200"/>
            <a:ext cx="155448" cy="155448"/>
          </a:xfrm>
          <a:prstGeom prst="ellipse">
            <a:avLst/>
          </a:prstGeom>
          <a:solidFill>
            <a:srgbClr val="B9A6E0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0" name="Shape 7"/>
          <p:cNvSpPr/>
          <p:nvPr/>
        </p:nvSpPr>
        <p:spPr>
          <a:xfrm>
            <a:off x="502920" y="1234440"/>
            <a:ext cx="3545738" cy="4617720"/>
          </a:xfrm>
          <a:prstGeom prst="roundRect">
            <a:avLst>
              <a:gd name="adj" fmla="val 2579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11" name="Shape 8"/>
          <p:cNvSpPr/>
          <p:nvPr/>
        </p:nvSpPr>
        <p:spPr>
          <a:xfrm>
            <a:off x="740664" y="1453896"/>
            <a:ext cx="658368" cy="658368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672" y="1611904"/>
            <a:ext cx="342351" cy="342351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563624" y="1463040"/>
            <a:ext cx="235701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Normas internacionales</a:t>
            </a:r>
            <a:endParaRPr lang="en-US" dirty="0"/>
          </a:p>
        </p:txBody>
      </p:sp>
      <p:sp>
        <p:nvSpPr>
          <p:cNvPr id="14" name="Text 10"/>
          <p:cNvSpPr/>
          <p:nvPr/>
        </p:nvSpPr>
        <p:spPr>
          <a:xfrm>
            <a:off x="795528" y="2286000"/>
            <a:ext cx="3088538" cy="342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Convención ONU contra la Corrupción</a:t>
            </a:r>
            <a:endParaRPr lang="en-US" dirty="0"/>
          </a:p>
          <a:p>
            <a:pPr marL="0" indent="0" algn="l">
              <a:buNone/>
            </a:pPr>
            <a:r>
              <a:rPr lang="en-US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Convención Interamericana contra la Corrupción</a:t>
            </a:r>
            <a:endParaRPr lang="en-US" dirty="0"/>
          </a:p>
          <a:p>
            <a:pPr marL="0" indent="0" algn="l">
              <a:buNone/>
            </a:pPr>
            <a:r>
              <a:rPr lang="en-US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Recomendaciones GAFI</a:t>
            </a:r>
            <a:endParaRPr lang="en-US" dirty="0"/>
          </a:p>
        </p:txBody>
      </p:sp>
      <p:sp>
        <p:nvSpPr>
          <p:cNvPr id="15" name="Shape 11"/>
          <p:cNvSpPr/>
          <p:nvPr/>
        </p:nvSpPr>
        <p:spPr>
          <a:xfrm>
            <a:off x="4322978" y="1234440"/>
            <a:ext cx="3545738" cy="4617720"/>
          </a:xfrm>
          <a:prstGeom prst="roundRect">
            <a:avLst>
              <a:gd name="adj" fmla="val 2579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16" name="Shape 12"/>
          <p:cNvSpPr/>
          <p:nvPr/>
        </p:nvSpPr>
        <p:spPr>
          <a:xfrm>
            <a:off x="4560722" y="1453896"/>
            <a:ext cx="658368" cy="658368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8731" y="1611904"/>
            <a:ext cx="342351" cy="342351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5347106" y="1463040"/>
            <a:ext cx="235701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Normas nacionales</a:t>
            </a:r>
            <a:endParaRPr lang="en-US" dirty="0"/>
          </a:p>
        </p:txBody>
      </p:sp>
      <p:sp>
        <p:nvSpPr>
          <p:cNvPr id="19" name="Text 14"/>
          <p:cNvSpPr/>
          <p:nvPr/>
        </p:nvSpPr>
        <p:spPr>
          <a:xfrm>
            <a:off x="4579010" y="2286000"/>
            <a:ext cx="3088538" cy="342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Ley 2195 de 2022 — medidas en transparencia, prevención y lucha contra la corrupción</a:t>
            </a:r>
            <a:endParaRPr lang="en-US" dirty="0"/>
          </a:p>
          <a:p>
            <a:pPr marL="0" indent="0" algn="l">
              <a:buNone/>
            </a:pPr>
            <a:r>
              <a:rPr lang="en-US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Ley 1712 de 2014 — transparencia y acceso a la información pública</a:t>
            </a:r>
            <a:endParaRPr lang="en-US" dirty="0"/>
          </a:p>
          <a:p>
            <a:pPr marL="0" indent="0" algn="l">
              <a:buNone/>
            </a:pPr>
            <a:r>
              <a:rPr lang="en-US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Ley 1474 de 2011 — Estatuto Anticorrupción</a:t>
            </a:r>
            <a:endParaRPr lang="en-US" dirty="0"/>
          </a:p>
          <a:p>
            <a:pPr marL="0" indent="0" algn="l">
              <a:buNone/>
            </a:pPr>
            <a:r>
              <a:rPr lang="en-US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Código Penal</a:t>
            </a:r>
            <a:endParaRPr lang="en-US" dirty="0"/>
          </a:p>
          <a:p>
            <a:pPr marL="0" indent="0" algn="l">
              <a:buNone/>
            </a:pPr>
            <a:r>
              <a:rPr lang="en-US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Circular Externa Única No. 00004-2024 — Superintendencia del Subsidio Familiar</a:t>
            </a:r>
            <a:endParaRPr lang="en-US" dirty="0"/>
          </a:p>
        </p:txBody>
      </p:sp>
      <p:sp>
        <p:nvSpPr>
          <p:cNvPr id="20" name="Shape 15"/>
          <p:cNvSpPr/>
          <p:nvPr/>
        </p:nvSpPr>
        <p:spPr>
          <a:xfrm>
            <a:off x="8143037" y="1234440"/>
            <a:ext cx="3545738" cy="4617720"/>
          </a:xfrm>
          <a:prstGeom prst="roundRect">
            <a:avLst>
              <a:gd name="adj" fmla="val 2579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21" name="Shape 16"/>
          <p:cNvSpPr/>
          <p:nvPr/>
        </p:nvSpPr>
        <p:spPr>
          <a:xfrm>
            <a:off x="8380781" y="1453896"/>
            <a:ext cx="658368" cy="658368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8789" y="1611904"/>
            <a:ext cx="342351" cy="342351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167165" y="1463040"/>
            <a:ext cx="235701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Normativa interna</a:t>
            </a:r>
            <a:endParaRPr lang="en-US" dirty="0"/>
          </a:p>
        </p:txBody>
      </p:sp>
      <p:sp>
        <p:nvSpPr>
          <p:cNvPr id="24" name="Text 18"/>
          <p:cNvSpPr/>
          <p:nvPr/>
        </p:nvSpPr>
        <p:spPr>
          <a:xfrm>
            <a:off x="8399069" y="2286000"/>
            <a:ext cx="3088538" cy="342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Código de Buen Gobierno y Ética</a:t>
            </a:r>
            <a:endParaRPr lang="en-US" dirty="0"/>
          </a:p>
          <a:p>
            <a:pPr marL="0" indent="0" algn="l">
              <a:buNone/>
            </a:pPr>
            <a:r>
              <a:rPr lang="en-US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Reglamento Interno</a:t>
            </a:r>
            <a:endParaRPr lang="en-US" dirty="0"/>
          </a:p>
          <a:p>
            <a:pPr marL="0" indent="0" algn="l">
              <a:buNone/>
            </a:pPr>
            <a:r>
              <a:rPr lang="en-US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de Contratación y Compras de bienes y servicios</a:t>
            </a:r>
            <a:endParaRPr lang="en-US" dirty="0"/>
          </a:p>
          <a:p>
            <a:pPr marL="0" indent="0" algn="l">
              <a:buNone/>
            </a:pPr>
            <a:r>
              <a:rPr lang="en-US" b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</a:t>
            </a: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Políticas de Vinculación y Desvinculación del Personal</a:t>
            </a:r>
            <a:endParaRPr lang="en-US" dirty="0"/>
          </a:p>
        </p:txBody>
      </p:sp>
      <p:sp>
        <p:nvSpPr>
          <p:cNvPr id="25" name="Text 19"/>
          <p:cNvSpPr/>
          <p:nvPr/>
        </p:nvSpPr>
        <p:spPr>
          <a:xfrm>
            <a:off x="8945575" y="6492240"/>
            <a:ext cx="2743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PTEE · CAJAMAG</a:t>
            </a:r>
            <a:endParaRPr lang="en-US" sz="900" dirty="0"/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CD4C2156-004C-492B-4353-F9B5ED680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34" y="6208776"/>
            <a:ext cx="1031238" cy="434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 descr="COMFACESAR - Estamos Cumpliedo sueños">
            <a:extLst>
              <a:ext uri="{FF2B5EF4-FFF2-40B4-BE49-F238E27FC236}">
                <a16:creationId xmlns:a16="http://schemas.microsoft.com/office/drawing/2014/main" id="{940B8AC4-53E1-4A94-6559-A4365997B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986322" y="5105565"/>
            <a:ext cx="1887355" cy="67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4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71455" y="-1371600"/>
            <a:ext cx="3291840" cy="3291840"/>
          </a:xfrm>
          <a:prstGeom prst="ellipse">
            <a:avLst/>
          </a:prstGeom>
          <a:solidFill>
            <a:srgbClr val="EAECF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3" name="Shape 1"/>
          <p:cNvSpPr/>
          <p:nvPr/>
        </p:nvSpPr>
        <p:spPr>
          <a:xfrm>
            <a:off x="-1554480" y="5120640"/>
            <a:ext cx="3108960" cy="3108960"/>
          </a:xfrm>
          <a:prstGeom prst="ellipse">
            <a:avLst/>
          </a:prstGeom>
          <a:solidFill>
            <a:srgbClr val="ECEEF6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4" name="Shape 2"/>
          <p:cNvSpPr/>
          <p:nvPr/>
        </p:nvSpPr>
        <p:spPr>
          <a:xfrm>
            <a:off x="502920" y="246888"/>
            <a:ext cx="603504" cy="603504"/>
          </a:xfrm>
          <a:prstGeom prst="ellipse">
            <a:avLst/>
          </a:prstGeom>
          <a:solidFill>
            <a:srgbClr val="3B5BA5"/>
          </a:solidFill>
          <a:ln/>
          <a:effectLst>
            <a:outerShdw blurRad="114300" dist="38100" dir="5400000" algn="bl" rotWithShape="0">
              <a:srgbClr val="141833">
                <a:alpha val="22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61" y="391729"/>
            <a:ext cx="313822" cy="31382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07592" y="219456"/>
            <a:ext cx="10381183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Objetivo</a:t>
            </a:r>
            <a:endParaRPr lang="en-US" sz="2500" dirty="0"/>
          </a:p>
        </p:txBody>
      </p:sp>
      <p:sp>
        <p:nvSpPr>
          <p:cNvPr id="7" name="Shape 4"/>
          <p:cNvSpPr/>
          <p:nvPr/>
        </p:nvSpPr>
        <p:spPr>
          <a:xfrm>
            <a:off x="10975543" y="457200"/>
            <a:ext cx="155448" cy="155448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8" name="Shape 5"/>
          <p:cNvSpPr/>
          <p:nvPr/>
        </p:nvSpPr>
        <p:spPr>
          <a:xfrm>
            <a:off x="11249863" y="457200"/>
            <a:ext cx="155448" cy="155448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9" name="Shape 6"/>
          <p:cNvSpPr/>
          <p:nvPr/>
        </p:nvSpPr>
        <p:spPr>
          <a:xfrm>
            <a:off x="11524183" y="457200"/>
            <a:ext cx="155448" cy="155448"/>
          </a:xfrm>
          <a:prstGeom prst="ellipse">
            <a:avLst/>
          </a:prstGeom>
          <a:solidFill>
            <a:srgbClr val="B9A6E0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0" name="Text 7"/>
          <p:cNvSpPr/>
          <p:nvPr/>
        </p:nvSpPr>
        <p:spPr>
          <a:xfrm>
            <a:off x="612648" y="1078992"/>
            <a:ext cx="1118585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PTEE contiene las políticas y procedimientos para: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612648" y="1691640"/>
            <a:ext cx="2032345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12" name="Shape 9"/>
          <p:cNvSpPr/>
          <p:nvPr/>
        </p:nvSpPr>
        <p:spPr>
          <a:xfrm>
            <a:off x="1189909" y="1837944"/>
            <a:ext cx="658368" cy="658368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7917" y="1995952"/>
            <a:ext cx="342351" cy="342351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612648" y="2587752"/>
            <a:ext cx="203234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232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Prevenir</a:t>
            </a:r>
            <a:endParaRPr lang="en-US" sz="2400" dirty="0"/>
          </a:p>
        </p:txBody>
      </p:sp>
      <p:sp>
        <p:nvSpPr>
          <p:cNvPr id="15" name="Text 11"/>
          <p:cNvSpPr/>
          <p:nvPr/>
        </p:nvSpPr>
        <p:spPr>
          <a:xfrm>
            <a:off x="674645" y="18054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6D4D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16" name="Shape 12"/>
          <p:cNvSpPr/>
          <p:nvPr/>
        </p:nvSpPr>
        <p:spPr>
          <a:xfrm>
            <a:off x="2791297" y="1691640"/>
            <a:ext cx="2032345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17" name="Shape 13"/>
          <p:cNvSpPr/>
          <p:nvPr/>
        </p:nvSpPr>
        <p:spPr>
          <a:xfrm>
            <a:off x="3478286" y="1837944"/>
            <a:ext cx="658368" cy="658368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6294" y="1995952"/>
            <a:ext cx="342351" cy="342351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2901025" y="2587752"/>
            <a:ext cx="203234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232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Identificar</a:t>
            </a:r>
            <a:endParaRPr lang="en-US" sz="2400" dirty="0"/>
          </a:p>
        </p:txBody>
      </p:sp>
      <p:sp>
        <p:nvSpPr>
          <p:cNvPr id="20" name="Text 15"/>
          <p:cNvSpPr/>
          <p:nvPr/>
        </p:nvSpPr>
        <p:spPr>
          <a:xfrm>
            <a:off x="2901025" y="178308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6D4D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21" name="Shape 16"/>
          <p:cNvSpPr/>
          <p:nvPr/>
        </p:nvSpPr>
        <p:spPr>
          <a:xfrm>
            <a:off x="5079675" y="1691640"/>
            <a:ext cx="2032345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22" name="Shape 17"/>
          <p:cNvSpPr/>
          <p:nvPr/>
        </p:nvSpPr>
        <p:spPr>
          <a:xfrm>
            <a:off x="5766664" y="1837944"/>
            <a:ext cx="658368" cy="658368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4672" y="1995952"/>
            <a:ext cx="342351" cy="342351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5189403" y="2587752"/>
            <a:ext cx="203234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232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Detectar</a:t>
            </a:r>
            <a:endParaRPr lang="en-US" sz="2400" dirty="0"/>
          </a:p>
        </p:txBody>
      </p:sp>
      <p:sp>
        <p:nvSpPr>
          <p:cNvPr id="25" name="Text 19"/>
          <p:cNvSpPr/>
          <p:nvPr/>
        </p:nvSpPr>
        <p:spPr>
          <a:xfrm>
            <a:off x="5189403" y="178308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6D4D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26" name="Shape 20"/>
          <p:cNvSpPr/>
          <p:nvPr/>
        </p:nvSpPr>
        <p:spPr>
          <a:xfrm>
            <a:off x="7477780" y="1691640"/>
            <a:ext cx="2032345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27" name="Shape 21"/>
          <p:cNvSpPr/>
          <p:nvPr/>
        </p:nvSpPr>
        <p:spPr>
          <a:xfrm>
            <a:off x="8055041" y="1837944"/>
            <a:ext cx="658368" cy="658368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28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13049" y="1995952"/>
            <a:ext cx="342351" cy="342351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7368052" y="2587752"/>
            <a:ext cx="203234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232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Controlar</a:t>
            </a:r>
            <a:endParaRPr lang="en-US" sz="2400" dirty="0"/>
          </a:p>
        </p:txBody>
      </p:sp>
      <p:sp>
        <p:nvSpPr>
          <p:cNvPr id="30" name="Text 23"/>
          <p:cNvSpPr/>
          <p:nvPr/>
        </p:nvSpPr>
        <p:spPr>
          <a:xfrm>
            <a:off x="7539777" y="17890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6D4D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31" name="Shape 24"/>
          <p:cNvSpPr/>
          <p:nvPr/>
        </p:nvSpPr>
        <p:spPr>
          <a:xfrm>
            <a:off x="9656430" y="1691640"/>
            <a:ext cx="2032345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32" name="Shape 25"/>
          <p:cNvSpPr/>
          <p:nvPr/>
        </p:nvSpPr>
        <p:spPr>
          <a:xfrm>
            <a:off x="10343418" y="1837944"/>
            <a:ext cx="658368" cy="658368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33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01427" y="1995952"/>
            <a:ext cx="342351" cy="342351"/>
          </a:xfrm>
          <a:prstGeom prst="rect">
            <a:avLst/>
          </a:prstGeom>
        </p:spPr>
      </p:pic>
      <p:sp>
        <p:nvSpPr>
          <p:cNvPr id="34" name="Text 26"/>
          <p:cNvSpPr/>
          <p:nvPr/>
        </p:nvSpPr>
        <p:spPr>
          <a:xfrm>
            <a:off x="9656430" y="2587752"/>
            <a:ext cx="203234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232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Corregir</a:t>
            </a:r>
            <a:endParaRPr lang="en-US" sz="2400" dirty="0"/>
          </a:p>
        </p:txBody>
      </p:sp>
      <p:sp>
        <p:nvSpPr>
          <p:cNvPr id="35" name="Text 27"/>
          <p:cNvSpPr/>
          <p:nvPr/>
        </p:nvSpPr>
        <p:spPr>
          <a:xfrm>
            <a:off x="9766158" y="178308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6D4D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000" dirty="0"/>
          </a:p>
        </p:txBody>
      </p:sp>
      <p:sp>
        <p:nvSpPr>
          <p:cNvPr id="36" name="Shape 28"/>
          <p:cNvSpPr/>
          <p:nvPr/>
        </p:nvSpPr>
        <p:spPr>
          <a:xfrm>
            <a:off x="502920" y="3428999"/>
            <a:ext cx="5432908" cy="2585191"/>
          </a:xfrm>
          <a:prstGeom prst="roundRect">
            <a:avLst>
              <a:gd name="adj" fmla="val 6667"/>
            </a:avLst>
          </a:prstGeom>
          <a:solidFill>
            <a:srgbClr val="EAECF4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37" name="Shape 29"/>
          <p:cNvSpPr/>
          <p:nvPr/>
        </p:nvSpPr>
        <p:spPr>
          <a:xfrm>
            <a:off x="704088" y="3630168"/>
            <a:ext cx="603504" cy="603504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3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8929" y="3775009"/>
            <a:ext cx="313822" cy="313822"/>
          </a:xfrm>
          <a:prstGeom prst="rect">
            <a:avLst/>
          </a:prstGeom>
        </p:spPr>
      </p:pic>
      <p:sp>
        <p:nvSpPr>
          <p:cNvPr id="39" name="Text 30"/>
          <p:cNvSpPr/>
          <p:nvPr/>
        </p:nvSpPr>
        <p:spPr>
          <a:xfrm>
            <a:off x="1662515" y="4222930"/>
            <a:ext cx="4289908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n-US" sz="24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Mitigar situaciones con la potencialidad de convertirse en una práctica de corrupción o soborno, y los riesgos de corrupción y soborno.</a:t>
            </a:r>
            <a:endParaRPr lang="en-US" sz="2400" dirty="0"/>
          </a:p>
        </p:txBody>
      </p:sp>
      <p:sp>
        <p:nvSpPr>
          <p:cNvPr id="40" name="Shape 31"/>
          <p:cNvSpPr/>
          <p:nvPr/>
        </p:nvSpPr>
        <p:spPr>
          <a:xfrm>
            <a:off x="6255868" y="3429000"/>
            <a:ext cx="5432908" cy="2450592"/>
          </a:xfrm>
          <a:prstGeom prst="roundRect">
            <a:avLst>
              <a:gd name="adj" fmla="val 6667"/>
            </a:avLst>
          </a:prstGeom>
          <a:solidFill>
            <a:srgbClr val="232D5C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41" name="Shape 32"/>
          <p:cNvSpPr/>
          <p:nvPr/>
        </p:nvSpPr>
        <p:spPr>
          <a:xfrm>
            <a:off x="6457036" y="3630168"/>
            <a:ext cx="603504" cy="603504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42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01877" y="3775009"/>
            <a:ext cx="313822" cy="313822"/>
          </a:xfrm>
          <a:prstGeom prst="rect">
            <a:avLst/>
          </a:prstGeom>
        </p:spPr>
      </p:pic>
      <p:sp>
        <p:nvSpPr>
          <p:cNvPr id="43" name="Text 33"/>
          <p:cNvSpPr/>
          <p:nvPr/>
        </p:nvSpPr>
        <p:spPr>
          <a:xfrm>
            <a:off x="7314993" y="4022028"/>
            <a:ext cx="4289908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n-US" sz="2400" b="1" dirty="0">
                <a:solidFill>
                  <a:srgbClr val="B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Fortalecer una cultura de Ética, Integridad y Transparencia </a:t>
            </a:r>
            <a:r>
              <a:rPr lang="en-US" sz="2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el relacionamiento con sus diferentes partes interesadas, alineada con los valores Corporativos.</a:t>
            </a:r>
            <a:endParaRPr lang="en-US" sz="2400" dirty="0"/>
          </a:p>
        </p:txBody>
      </p:sp>
      <p:sp>
        <p:nvSpPr>
          <p:cNvPr id="44" name="Text 34"/>
          <p:cNvSpPr/>
          <p:nvPr/>
        </p:nvSpPr>
        <p:spPr>
          <a:xfrm>
            <a:off x="8945575" y="6492240"/>
            <a:ext cx="2743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PTEE · CAJAMAG</a:t>
            </a:r>
            <a:endParaRPr lang="en-US" sz="900" dirty="0"/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9669EF4D-85C5-7B80-3A07-4C75B022C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42" y="6272503"/>
            <a:ext cx="1031238" cy="434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2" descr="COMFACESAR - Estamos Cumpliedo sueños">
            <a:extLst>
              <a:ext uri="{FF2B5EF4-FFF2-40B4-BE49-F238E27FC236}">
                <a16:creationId xmlns:a16="http://schemas.microsoft.com/office/drawing/2014/main" id="{C14C703D-56A7-DB89-9735-3F9FA4959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986322" y="5105565"/>
            <a:ext cx="1887355" cy="67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4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71455" y="-1371600"/>
            <a:ext cx="3291840" cy="3291840"/>
          </a:xfrm>
          <a:prstGeom prst="ellipse">
            <a:avLst/>
          </a:prstGeom>
          <a:solidFill>
            <a:srgbClr val="EAECF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3" name="Shape 1"/>
          <p:cNvSpPr/>
          <p:nvPr/>
        </p:nvSpPr>
        <p:spPr>
          <a:xfrm>
            <a:off x="-1554480" y="5120640"/>
            <a:ext cx="3108960" cy="3108960"/>
          </a:xfrm>
          <a:prstGeom prst="ellipse">
            <a:avLst/>
          </a:prstGeom>
          <a:solidFill>
            <a:srgbClr val="ECEEF6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4" name="Shape 2"/>
          <p:cNvSpPr/>
          <p:nvPr/>
        </p:nvSpPr>
        <p:spPr>
          <a:xfrm>
            <a:off x="502920" y="246888"/>
            <a:ext cx="603504" cy="603504"/>
          </a:xfrm>
          <a:prstGeom prst="ellipse">
            <a:avLst/>
          </a:prstGeom>
          <a:solidFill>
            <a:srgbClr val="3B5BA5"/>
          </a:solidFill>
          <a:ln/>
          <a:effectLst>
            <a:outerShdw blurRad="114300" dist="38100" dir="5400000" algn="bl" rotWithShape="0">
              <a:srgbClr val="141833">
                <a:alpha val="22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61" y="391729"/>
            <a:ext cx="313822" cy="31382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07592" y="219456"/>
            <a:ext cx="10381183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Valores y Principios Corporativos</a:t>
            </a:r>
            <a:endParaRPr lang="en-US" sz="2500" dirty="0"/>
          </a:p>
        </p:txBody>
      </p:sp>
      <p:sp>
        <p:nvSpPr>
          <p:cNvPr id="7" name="Shape 4"/>
          <p:cNvSpPr/>
          <p:nvPr/>
        </p:nvSpPr>
        <p:spPr>
          <a:xfrm>
            <a:off x="10975543" y="457200"/>
            <a:ext cx="155448" cy="155448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8" name="Shape 5"/>
          <p:cNvSpPr/>
          <p:nvPr/>
        </p:nvSpPr>
        <p:spPr>
          <a:xfrm>
            <a:off x="11249863" y="457200"/>
            <a:ext cx="155448" cy="155448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9" name="Shape 6"/>
          <p:cNvSpPr/>
          <p:nvPr/>
        </p:nvSpPr>
        <p:spPr>
          <a:xfrm>
            <a:off x="11524183" y="457200"/>
            <a:ext cx="155448" cy="155448"/>
          </a:xfrm>
          <a:prstGeom prst="ellipse">
            <a:avLst/>
          </a:prstGeom>
          <a:solidFill>
            <a:srgbClr val="B9A6E0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0" name="Shape 7"/>
          <p:cNvSpPr/>
          <p:nvPr/>
        </p:nvSpPr>
        <p:spPr>
          <a:xfrm>
            <a:off x="502920" y="1280160"/>
            <a:ext cx="5410048" cy="4160520"/>
          </a:xfrm>
          <a:prstGeom prst="roundRect">
            <a:avLst>
              <a:gd name="adj" fmla="val 2198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11" name="Shape 8"/>
          <p:cNvSpPr/>
          <p:nvPr/>
        </p:nvSpPr>
        <p:spPr>
          <a:xfrm>
            <a:off x="740664" y="1481328"/>
            <a:ext cx="658368" cy="658368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672" y="1639336"/>
            <a:ext cx="342351" cy="342351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554480" y="1481328"/>
            <a:ext cx="422132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Valores Corporativos</a:t>
            </a:r>
            <a:endParaRPr lang="en-US" sz="2000" dirty="0"/>
          </a:p>
        </p:txBody>
      </p:sp>
      <p:sp>
        <p:nvSpPr>
          <p:cNvPr id="14" name="Shape 10"/>
          <p:cNvSpPr/>
          <p:nvPr/>
        </p:nvSpPr>
        <p:spPr>
          <a:xfrm>
            <a:off x="850392" y="2441448"/>
            <a:ext cx="402336" cy="402336"/>
          </a:xfrm>
          <a:prstGeom prst="ellipse">
            <a:avLst/>
          </a:prstGeom>
          <a:solidFill>
            <a:srgbClr val="EAECF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953" y="2538009"/>
            <a:ext cx="209215" cy="209215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399032" y="2423160"/>
            <a:ext cx="435848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Sensibilidad Social</a:t>
            </a:r>
            <a:endParaRPr lang="en-US" sz="2000" dirty="0"/>
          </a:p>
        </p:txBody>
      </p:sp>
      <p:sp>
        <p:nvSpPr>
          <p:cNvPr id="17" name="Shape 12"/>
          <p:cNvSpPr/>
          <p:nvPr/>
        </p:nvSpPr>
        <p:spPr>
          <a:xfrm>
            <a:off x="850392" y="3008376"/>
            <a:ext cx="402336" cy="402336"/>
          </a:xfrm>
          <a:prstGeom prst="ellipse">
            <a:avLst/>
          </a:prstGeom>
          <a:solidFill>
            <a:srgbClr val="EAECF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953" y="3104937"/>
            <a:ext cx="209215" cy="209215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399032" y="2990088"/>
            <a:ext cx="435848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Compromiso</a:t>
            </a:r>
            <a:endParaRPr lang="en-US" sz="2000" dirty="0"/>
          </a:p>
        </p:txBody>
      </p:sp>
      <p:sp>
        <p:nvSpPr>
          <p:cNvPr id="20" name="Shape 14"/>
          <p:cNvSpPr/>
          <p:nvPr/>
        </p:nvSpPr>
        <p:spPr>
          <a:xfrm>
            <a:off x="850392" y="3575304"/>
            <a:ext cx="402336" cy="402336"/>
          </a:xfrm>
          <a:prstGeom prst="ellipse">
            <a:avLst/>
          </a:prstGeom>
          <a:solidFill>
            <a:srgbClr val="EAECF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6953" y="3671865"/>
            <a:ext cx="209215" cy="209215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1399032" y="3557016"/>
            <a:ext cx="435848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Eficiencia</a:t>
            </a:r>
            <a:endParaRPr lang="en-US" sz="2000" dirty="0"/>
          </a:p>
        </p:txBody>
      </p:sp>
      <p:sp>
        <p:nvSpPr>
          <p:cNvPr id="23" name="Shape 16"/>
          <p:cNvSpPr/>
          <p:nvPr/>
        </p:nvSpPr>
        <p:spPr>
          <a:xfrm>
            <a:off x="850392" y="4142232"/>
            <a:ext cx="402336" cy="402336"/>
          </a:xfrm>
          <a:prstGeom prst="ellipse">
            <a:avLst/>
          </a:prstGeom>
          <a:solidFill>
            <a:srgbClr val="EAECF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6953" y="4238793"/>
            <a:ext cx="209215" cy="209215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1399032" y="4123944"/>
            <a:ext cx="435848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Responsabilidad Social</a:t>
            </a:r>
            <a:endParaRPr lang="en-US" sz="2000" dirty="0"/>
          </a:p>
        </p:txBody>
      </p:sp>
      <p:sp>
        <p:nvSpPr>
          <p:cNvPr id="26" name="Shape 18"/>
          <p:cNvSpPr/>
          <p:nvPr/>
        </p:nvSpPr>
        <p:spPr>
          <a:xfrm>
            <a:off x="850392" y="4709160"/>
            <a:ext cx="402336" cy="402336"/>
          </a:xfrm>
          <a:prstGeom prst="ellipse">
            <a:avLst/>
          </a:prstGeom>
          <a:solidFill>
            <a:srgbClr val="EAECF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2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6953" y="4805721"/>
            <a:ext cx="209215" cy="209215"/>
          </a:xfrm>
          <a:prstGeom prst="rect">
            <a:avLst/>
          </a:prstGeom>
        </p:spPr>
      </p:pic>
      <p:sp>
        <p:nvSpPr>
          <p:cNvPr id="28" name="Text 19"/>
          <p:cNvSpPr/>
          <p:nvPr/>
        </p:nvSpPr>
        <p:spPr>
          <a:xfrm>
            <a:off x="1399032" y="4690872"/>
            <a:ext cx="435848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Transparencia</a:t>
            </a:r>
            <a:endParaRPr lang="en-US" sz="2000" dirty="0"/>
          </a:p>
        </p:txBody>
      </p:sp>
      <p:sp>
        <p:nvSpPr>
          <p:cNvPr id="29" name="Shape 20"/>
          <p:cNvSpPr/>
          <p:nvPr/>
        </p:nvSpPr>
        <p:spPr>
          <a:xfrm>
            <a:off x="6278728" y="1280160"/>
            <a:ext cx="5410048" cy="4160520"/>
          </a:xfrm>
          <a:prstGeom prst="roundRect">
            <a:avLst>
              <a:gd name="adj" fmla="val 2198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30" name="Shape 21"/>
          <p:cNvSpPr/>
          <p:nvPr/>
        </p:nvSpPr>
        <p:spPr>
          <a:xfrm>
            <a:off x="6516472" y="1481328"/>
            <a:ext cx="658368" cy="658368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31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74480" y="1639336"/>
            <a:ext cx="342351" cy="342351"/>
          </a:xfrm>
          <a:prstGeom prst="rect">
            <a:avLst/>
          </a:prstGeom>
        </p:spPr>
      </p:pic>
      <p:sp>
        <p:nvSpPr>
          <p:cNvPr id="32" name="Text 22"/>
          <p:cNvSpPr/>
          <p:nvPr/>
        </p:nvSpPr>
        <p:spPr>
          <a:xfrm>
            <a:off x="7330288" y="1481328"/>
            <a:ext cx="422132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Principios Corporativos</a:t>
            </a:r>
            <a:endParaRPr lang="en-US" sz="2000" dirty="0"/>
          </a:p>
        </p:txBody>
      </p:sp>
      <p:sp>
        <p:nvSpPr>
          <p:cNvPr id="33" name="Shape 23"/>
          <p:cNvSpPr/>
          <p:nvPr/>
        </p:nvSpPr>
        <p:spPr>
          <a:xfrm>
            <a:off x="6626200" y="2532888"/>
            <a:ext cx="402336" cy="402336"/>
          </a:xfrm>
          <a:prstGeom prst="ellipse">
            <a:avLst/>
          </a:prstGeom>
          <a:solidFill>
            <a:srgbClr val="EAECF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34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22760" y="2629449"/>
            <a:ext cx="209215" cy="209215"/>
          </a:xfrm>
          <a:prstGeom prst="rect">
            <a:avLst/>
          </a:prstGeom>
        </p:spPr>
      </p:pic>
      <p:sp>
        <p:nvSpPr>
          <p:cNvPr id="35" name="Text 24"/>
          <p:cNvSpPr/>
          <p:nvPr/>
        </p:nvSpPr>
        <p:spPr>
          <a:xfrm>
            <a:off x="7174840" y="2514600"/>
            <a:ext cx="435848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Integridad</a:t>
            </a:r>
            <a:endParaRPr lang="en-US" sz="2000" dirty="0"/>
          </a:p>
        </p:txBody>
      </p:sp>
      <p:sp>
        <p:nvSpPr>
          <p:cNvPr id="36" name="Shape 25"/>
          <p:cNvSpPr/>
          <p:nvPr/>
        </p:nvSpPr>
        <p:spPr>
          <a:xfrm>
            <a:off x="6626200" y="3172968"/>
            <a:ext cx="402336" cy="402336"/>
          </a:xfrm>
          <a:prstGeom prst="ellipse">
            <a:avLst/>
          </a:prstGeom>
          <a:solidFill>
            <a:srgbClr val="EAECF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37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22760" y="3269529"/>
            <a:ext cx="209215" cy="209215"/>
          </a:xfrm>
          <a:prstGeom prst="rect">
            <a:avLst/>
          </a:prstGeom>
        </p:spPr>
      </p:pic>
      <p:sp>
        <p:nvSpPr>
          <p:cNvPr id="38" name="Text 26"/>
          <p:cNvSpPr/>
          <p:nvPr/>
        </p:nvSpPr>
        <p:spPr>
          <a:xfrm>
            <a:off x="7174840" y="3154680"/>
            <a:ext cx="435848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Confidencialidad</a:t>
            </a:r>
            <a:endParaRPr lang="en-US" sz="2000" dirty="0"/>
          </a:p>
        </p:txBody>
      </p:sp>
      <p:sp>
        <p:nvSpPr>
          <p:cNvPr id="39" name="Shape 27"/>
          <p:cNvSpPr/>
          <p:nvPr/>
        </p:nvSpPr>
        <p:spPr>
          <a:xfrm>
            <a:off x="6626200" y="3813048"/>
            <a:ext cx="402336" cy="402336"/>
          </a:xfrm>
          <a:prstGeom prst="ellipse">
            <a:avLst/>
          </a:prstGeom>
          <a:solidFill>
            <a:srgbClr val="EAECF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40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22760" y="3909609"/>
            <a:ext cx="209215" cy="209215"/>
          </a:xfrm>
          <a:prstGeom prst="rect">
            <a:avLst/>
          </a:prstGeom>
        </p:spPr>
      </p:pic>
      <p:sp>
        <p:nvSpPr>
          <p:cNvPr id="41" name="Text 28"/>
          <p:cNvSpPr/>
          <p:nvPr/>
        </p:nvSpPr>
        <p:spPr>
          <a:xfrm>
            <a:off x="7174840" y="3794760"/>
            <a:ext cx="435848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Competencia</a:t>
            </a:r>
            <a:endParaRPr lang="en-US" sz="2000" dirty="0"/>
          </a:p>
        </p:txBody>
      </p:sp>
      <p:sp>
        <p:nvSpPr>
          <p:cNvPr id="42" name="Text 29"/>
          <p:cNvSpPr/>
          <p:nvPr/>
        </p:nvSpPr>
        <p:spPr>
          <a:xfrm>
            <a:off x="6598768" y="4389120"/>
            <a:ext cx="476996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2000" i="1" dirty="0">
                <a:solidFill>
                  <a:srgbClr val="5F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Estos valores y principios orientan todas las actuaciones de la Corporación.</a:t>
            </a:r>
            <a:endParaRPr lang="en-US" sz="2000" dirty="0"/>
          </a:p>
        </p:txBody>
      </p:sp>
      <p:sp>
        <p:nvSpPr>
          <p:cNvPr id="43" name="Text 30"/>
          <p:cNvSpPr/>
          <p:nvPr/>
        </p:nvSpPr>
        <p:spPr>
          <a:xfrm>
            <a:off x="8945575" y="6492240"/>
            <a:ext cx="2743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PTEE · CAJAMAG</a:t>
            </a:r>
            <a:endParaRPr lang="en-US" sz="900" dirty="0"/>
          </a:p>
        </p:txBody>
      </p:sp>
      <p:pic>
        <p:nvPicPr>
          <p:cNvPr id="45" name="Imagen 44">
            <a:extLst>
              <a:ext uri="{FF2B5EF4-FFF2-40B4-BE49-F238E27FC236}">
                <a16:creationId xmlns:a16="http://schemas.microsoft.com/office/drawing/2014/main" id="{E30F4A4F-8023-3053-C1FE-8145C29A0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32" y="6174482"/>
            <a:ext cx="1031238" cy="434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2" descr="COMFACESAR - Estamos Cumpliedo sueños">
            <a:extLst>
              <a:ext uri="{FF2B5EF4-FFF2-40B4-BE49-F238E27FC236}">
                <a16:creationId xmlns:a16="http://schemas.microsoft.com/office/drawing/2014/main" id="{4EBC9E7D-6171-15D4-7D54-F1A339B12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986322" y="5105565"/>
            <a:ext cx="1887355" cy="67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4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71455" y="-1371600"/>
            <a:ext cx="3291840" cy="3291840"/>
          </a:xfrm>
          <a:prstGeom prst="ellipse">
            <a:avLst/>
          </a:prstGeom>
          <a:solidFill>
            <a:srgbClr val="EAECF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3" name="Shape 1"/>
          <p:cNvSpPr/>
          <p:nvPr/>
        </p:nvSpPr>
        <p:spPr>
          <a:xfrm>
            <a:off x="-1554480" y="5120640"/>
            <a:ext cx="3108960" cy="3108960"/>
          </a:xfrm>
          <a:prstGeom prst="ellipse">
            <a:avLst/>
          </a:prstGeom>
          <a:solidFill>
            <a:srgbClr val="ECEEF6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4" name="Shape 2"/>
          <p:cNvSpPr/>
          <p:nvPr/>
        </p:nvSpPr>
        <p:spPr>
          <a:xfrm>
            <a:off x="502920" y="246888"/>
            <a:ext cx="603504" cy="603504"/>
          </a:xfrm>
          <a:prstGeom prst="ellipse">
            <a:avLst/>
          </a:prstGeom>
          <a:solidFill>
            <a:srgbClr val="3B5BA5"/>
          </a:solidFill>
          <a:ln/>
          <a:effectLst>
            <a:outerShdw blurRad="114300" dist="38100" dir="5400000" algn="bl" rotWithShape="0">
              <a:srgbClr val="141833">
                <a:alpha val="22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61" y="391729"/>
            <a:ext cx="313822" cy="31382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07592" y="219456"/>
            <a:ext cx="10381183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Compromisos del PTEE</a:t>
            </a:r>
            <a:endParaRPr lang="en-US" sz="2500" dirty="0"/>
          </a:p>
        </p:txBody>
      </p:sp>
      <p:sp>
        <p:nvSpPr>
          <p:cNvPr id="7" name="Shape 4"/>
          <p:cNvSpPr/>
          <p:nvPr/>
        </p:nvSpPr>
        <p:spPr>
          <a:xfrm>
            <a:off x="10975543" y="457200"/>
            <a:ext cx="155448" cy="155448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8" name="Shape 5"/>
          <p:cNvSpPr/>
          <p:nvPr/>
        </p:nvSpPr>
        <p:spPr>
          <a:xfrm>
            <a:off x="11249863" y="457200"/>
            <a:ext cx="155448" cy="155448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9" name="Shape 6"/>
          <p:cNvSpPr/>
          <p:nvPr/>
        </p:nvSpPr>
        <p:spPr>
          <a:xfrm>
            <a:off x="11524183" y="457200"/>
            <a:ext cx="155448" cy="155448"/>
          </a:xfrm>
          <a:prstGeom prst="ellipse">
            <a:avLst/>
          </a:prstGeom>
          <a:solidFill>
            <a:srgbClr val="B9A6E0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0" name="Text 7"/>
          <p:cNvSpPr/>
          <p:nvPr/>
        </p:nvSpPr>
        <p:spPr>
          <a:xfrm>
            <a:off x="493775" y="1051560"/>
            <a:ext cx="1118585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CAJAMAG, frente a cualquier acto o conducta antiética, ilegal, de corrupción o soborno que atente contra los principios, valores y la transparencia, se compromete a:</a:t>
            </a:r>
            <a:endParaRPr lang="en-US" dirty="0"/>
          </a:p>
        </p:txBody>
      </p:sp>
      <p:sp>
        <p:nvSpPr>
          <p:cNvPr id="11" name="Shape 8"/>
          <p:cNvSpPr/>
          <p:nvPr/>
        </p:nvSpPr>
        <p:spPr>
          <a:xfrm>
            <a:off x="502920" y="1783080"/>
            <a:ext cx="5410048" cy="4133088"/>
          </a:xfrm>
          <a:prstGeom prst="roundRect">
            <a:avLst>
              <a:gd name="adj" fmla="val 2212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12" name="Shape 9"/>
          <p:cNvSpPr/>
          <p:nvPr/>
        </p:nvSpPr>
        <p:spPr>
          <a:xfrm>
            <a:off x="6269583" y="1783080"/>
            <a:ext cx="5410048" cy="4133088"/>
          </a:xfrm>
          <a:prstGeom prst="roundRect">
            <a:avLst>
              <a:gd name="adj" fmla="val 2212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13" name="Shape 10"/>
          <p:cNvSpPr/>
          <p:nvPr/>
        </p:nvSpPr>
        <p:spPr>
          <a:xfrm>
            <a:off x="804672" y="2084832"/>
            <a:ext cx="530352" cy="530352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956" y="2212116"/>
            <a:ext cx="275783" cy="275783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1408175" y="1920240"/>
            <a:ext cx="43127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Cumplir las leyes anticorrupción.</a:t>
            </a:r>
            <a:endParaRPr lang="en-US" dirty="0"/>
          </a:p>
        </p:txBody>
      </p:sp>
      <p:sp>
        <p:nvSpPr>
          <p:cNvPr id="16" name="Shape 12"/>
          <p:cNvSpPr/>
          <p:nvPr/>
        </p:nvSpPr>
        <p:spPr>
          <a:xfrm>
            <a:off x="804672" y="3072384"/>
            <a:ext cx="530352" cy="530352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956" y="3199668"/>
            <a:ext cx="275783" cy="275783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408175" y="2907792"/>
            <a:ext cx="43127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Guiar sus actuaciones acordes a los valores y principios establecidos.</a:t>
            </a:r>
            <a:endParaRPr lang="en-US" dirty="0"/>
          </a:p>
        </p:txBody>
      </p:sp>
      <p:sp>
        <p:nvSpPr>
          <p:cNvPr id="19" name="Shape 14"/>
          <p:cNvSpPr/>
          <p:nvPr/>
        </p:nvSpPr>
        <p:spPr>
          <a:xfrm>
            <a:off x="804672" y="4059936"/>
            <a:ext cx="530352" cy="530352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1956" y="4187220"/>
            <a:ext cx="275783" cy="275783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1408175" y="3895344"/>
            <a:ext cx="43127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Actuar con transparencia.</a:t>
            </a:r>
            <a:endParaRPr lang="en-US" dirty="0"/>
          </a:p>
        </p:txBody>
      </p:sp>
      <p:sp>
        <p:nvSpPr>
          <p:cNvPr id="22" name="Shape 16"/>
          <p:cNvSpPr/>
          <p:nvPr/>
        </p:nvSpPr>
        <p:spPr>
          <a:xfrm>
            <a:off x="804672" y="5047488"/>
            <a:ext cx="530352" cy="530352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956" y="5174772"/>
            <a:ext cx="275783" cy="275783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1408175" y="4882896"/>
            <a:ext cx="43127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Garantizar procesos equitativos, viables y transparentes.</a:t>
            </a:r>
            <a:endParaRPr lang="en-US" dirty="0"/>
          </a:p>
        </p:txBody>
      </p:sp>
      <p:sp>
        <p:nvSpPr>
          <p:cNvPr id="25" name="Shape 18"/>
          <p:cNvSpPr/>
          <p:nvPr/>
        </p:nvSpPr>
        <p:spPr>
          <a:xfrm>
            <a:off x="6580480" y="2084832"/>
            <a:ext cx="530352" cy="530352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26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7764" y="2212116"/>
            <a:ext cx="275783" cy="275783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7183983" y="1920240"/>
            <a:ext cx="43127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Proteger a quienes reporten irregularidades.</a:t>
            </a:r>
            <a:endParaRPr lang="en-US" dirty="0"/>
          </a:p>
        </p:txBody>
      </p:sp>
      <p:sp>
        <p:nvSpPr>
          <p:cNvPr id="28" name="Shape 20"/>
          <p:cNvSpPr/>
          <p:nvPr/>
        </p:nvSpPr>
        <p:spPr>
          <a:xfrm>
            <a:off x="6580480" y="3072384"/>
            <a:ext cx="530352" cy="530352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29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7764" y="3199668"/>
            <a:ext cx="275783" cy="275783"/>
          </a:xfrm>
          <a:prstGeom prst="rect">
            <a:avLst/>
          </a:prstGeom>
        </p:spPr>
      </p:pic>
      <p:sp>
        <p:nvSpPr>
          <p:cNvPr id="30" name="Text 21"/>
          <p:cNvSpPr/>
          <p:nvPr/>
        </p:nvSpPr>
        <p:spPr>
          <a:xfrm>
            <a:off x="7183983" y="2907792"/>
            <a:ext cx="43127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Efectuar la rendición de cuentas a los grupos de interés.</a:t>
            </a:r>
            <a:endParaRPr lang="en-US" dirty="0"/>
          </a:p>
        </p:txBody>
      </p:sp>
      <p:sp>
        <p:nvSpPr>
          <p:cNvPr id="31" name="Shape 22"/>
          <p:cNvSpPr/>
          <p:nvPr/>
        </p:nvSpPr>
        <p:spPr>
          <a:xfrm>
            <a:off x="6580480" y="4059936"/>
            <a:ext cx="530352" cy="530352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32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7764" y="4187220"/>
            <a:ext cx="275783" cy="275783"/>
          </a:xfrm>
          <a:prstGeom prst="rect">
            <a:avLst/>
          </a:prstGeom>
        </p:spPr>
      </p:pic>
      <p:sp>
        <p:nvSpPr>
          <p:cNvPr id="33" name="Text 23"/>
          <p:cNvSpPr/>
          <p:nvPr/>
        </p:nvSpPr>
        <p:spPr>
          <a:xfrm>
            <a:off x="7193128" y="3895344"/>
            <a:ext cx="43127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Gestionar adecuadamente los riesgos de corrupción o soborno.</a:t>
            </a:r>
            <a:endParaRPr lang="en-US" dirty="0"/>
          </a:p>
        </p:txBody>
      </p:sp>
      <p:sp>
        <p:nvSpPr>
          <p:cNvPr id="34" name="Shape 24"/>
          <p:cNvSpPr/>
          <p:nvPr/>
        </p:nvSpPr>
        <p:spPr>
          <a:xfrm>
            <a:off x="6580480" y="5047488"/>
            <a:ext cx="530352" cy="530352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35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7764" y="5174772"/>
            <a:ext cx="275783" cy="275783"/>
          </a:xfrm>
          <a:prstGeom prst="rect">
            <a:avLst/>
          </a:prstGeom>
        </p:spPr>
      </p:pic>
      <p:sp>
        <p:nvSpPr>
          <p:cNvPr id="36" name="Text 25"/>
          <p:cNvSpPr/>
          <p:nvPr/>
        </p:nvSpPr>
        <p:spPr>
          <a:xfrm>
            <a:off x="7193128" y="4882896"/>
            <a:ext cx="43127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Aplicar sanciones cuando corresponda.</a:t>
            </a:r>
            <a:endParaRPr lang="en-US" dirty="0"/>
          </a:p>
        </p:txBody>
      </p:sp>
      <p:sp>
        <p:nvSpPr>
          <p:cNvPr id="37" name="Text 26"/>
          <p:cNvSpPr/>
          <p:nvPr/>
        </p:nvSpPr>
        <p:spPr>
          <a:xfrm>
            <a:off x="8945575" y="6492240"/>
            <a:ext cx="2743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PTEE · CAJAMAG</a:t>
            </a:r>
            <a:endParaRPr lang="en-US" sz="900" dirty="0"/>
          </a:p>
        </p:txBody>
      </p:sp>
      <p:pic>
        <p:nvPicPr>
          <p:cNvPr id="39" name="Imagen 38">
            <a:extLst>
              <a:ext uri="{FF2B5EF4-FFF2-40B4-BE49-F238E27FC236}">
                <a16:creationId xmlns:a16="http://schemas.microsoft.com/office/drawing/2014/main" id="{B252F3CE-B8F1-3800-22B0-F1F14A0DF8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32" y="6174482"/>
            <a:ext cx="1031238" cy="434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2" descr="COMFACESAR - Estamos Cumpliedo sueños">
            <a:extLst>
              <a:ext uri="{FF2B5EF4-FFF2-40B4-BE49-F238E27FC236}">
                <a16:creationId xmlns:a16="http://schemas.microsoft.com/office/drawing/2014/main" id="{FD4FA404-67FA-AF13-46E7-D696A1CD1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986322" y="5105565"/>
            <a:ext cx="1887355" cy="67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4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71455" y="-1371600"/>
            <a:ext cx="3291840" cy="3291840"/>
          </a:xfrm>
          <a:prstGeom prst="ellipse">
            <a:avLst/>
          </a:prstGeom>
          <a:solidFill>
            <a:srgbClr val="EAECF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3" name="Shape 1"/>
          <p:cNvSpPr/>
          <p:nvPr/>
        </p:nvSpPr>
        <p:spPr>
          <a:xfrm>
            <a:off x="-1554480" y="5120640"/>
            <a:ext cx="3108960" cy="3108960"/>
          </a:xfrm>
          <a:prstGeom prst="ellipse">
            <a:avLst/>
          </a:prstGeom>
          <a:solidFill>
            <a:srgbClr val="ECEEF6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4" name="Shape 2"/>
          <p:cNvSpPr/>
          <p:nvPr/>
        </p:nvSpPr>
        <p:spPr>
          <a:xfrm>
            <a:off x="502920" y="246888"/>
            <a:ext cx="603504" cy="603504"/>
          </a:xfrm>
          <a:prstGeom prst="ellipse">
            <a:avLst/>
          </a:prstGeom>
          <a:solidFill>
            <a:srgbClr val="3B5BA5"/>
          </a:solidFill>
          <a:ln/>
          <a:effectLst>
            <a:outerShdw blurRad="114300" dist="38100" dir="5400000" algn="bl" rotWithShape="0">
              <a:srgbClr val="141833">
                <a:alpha val="22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61" y="391729"/>
            <a:ext cx="313822" cy="31382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07592" y="164592"/>
            <a:ext cx="1038118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Políticas del PTEE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1307592" y="603504"/>
            <a:ext cx="1038118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i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1 de 4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10975543" y="457200"/>
            <a:ext cx="155448" cy="155448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9" name="Shape 6"/>
          <p:cNvSpPr/>
          <p:nvPr/>
        </p:nvSpPr>
        <p:spPr>
          <a:xfrm>
            <a:off x="11249863" y="457200"/>
            <a:ext cx="155448" cy="155448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0" name="Shape 7"/>
          <p:cNvSpPr/>
          <p:nvPr/>
        </p:nvSpPr>
        <p:spPr>
          <a:xfrm>
            <a:off x="11524183" y="457200"/>
            <a:ext cx="155448" cy="155448"/>
          </a:xfrm>
          <a:prstGeom prst="ellipse">
            <a:avLst/>
          </a:prstGeom>
          <a:solidFill>
            <a:srgbClr val="B9A6E0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1" name="Shape 8"/>
          <p:cNvSpPr/>
          <p:nvPr/>
        </p:nvSpPr>
        <p:spPr>
          <a:xfrm>
            <a:off x="502920" y="1234440"/>
            <a:ext cx="5432908" cy="15544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12" name="Shape 9"/>
          <p:cNvSpPr/>
          <p:nvPr/>
        </p:nvSpPr>
        <p:spPr>
          <a:xfrm>
            <a:off x="704088" y="1435608"/>
            <a:ext cx="548640" cy="548640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3" name="Text 10"/>
          <p:cNvSpPr/>
          <p:nvPr/>
        </p:nvSpPr>
        <p:spPr>
          <a:xfrm>
            <a:off x="704088" y="143560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700" dirty="0"/>
          </a:p>
        </p:txBody>
      </p:sp>
      <p:sp>
        <p:nvSpPr>
          <p:cNvPr id="14" name="Shape 11"/>
          <p:cNvSpPr/>
          <p:nvPr/>
        </p:nvSpPr>
        <p:spPr>
          <a:xfrm>
            <a:off x="749808" y="2103120"/>
            <a:ext cx="457200" cy="457200"/>
          </a:xfrm>
          <a:prstGeom prst="ellipse">
            <a:avLst/>
          </a:prstGeom>
          <a:solidFill>
            <a:srgbClr val="EAECF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536" y="2212848"/>
            <a:ext cx="237744" cy="23774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1399032" y="1362456"/>
            <a:ext cx="4381348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Dirección administrativa, su equipo ejecutivo, Jefes de Unidades, Jefes de área y trabajadores en general se comprometen a establecer las acciones necesarias para prevenir y controlar potenciales situaciones de soborno, fraude y/o corrupción en la Corporación.</a:t>
            </a:r>
            <a:endParaRPr lang="en-US" sz="1600" dirty="0"/>
          </a:p>
        </p:txBody>
      </p:sp>
      <p:sp>
        <p:nvSpPr>
          <p:cNvPr id="17" name="Shape 13"/>
          <p:cNvSpPr/>
          <p:nvPr/>
        </p:nvSpPr>
        <p:spPr>
          <a:xfrm>
            <a:off x="502920" y="2953512"/>
            <a:ext cx="5432908" cy="15544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18" name="Shape 14"/>
          <p:cNvSpPr/>
          <p:nvPr/>
        </p:nvSpPr>
        <p:spPr>
          <a:xfrm>
            <a:off x="704088" y="3154680"/>
            <a:ext cx="548640" cy="548640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9" name="Text 15"/>
          <p:cNvSpPr/>
          <p:nvPr/>
        </p:nvSpPr>
        <p:spPr>
          <a:xfrm>
            <a:off x="704088" y="315468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700" dirty="0"/>
          </a:p>
        </p:txBody>
      </p:sp>
      <p:sp>
        <p:nvSpPr>
          <p:cNvPr id="20" name="Shape 16"/>
          <p:cNvSpPr/>
          <p:nvPr/>
        </p:nvSpPr>
        <p:spPr>
          <a:xfrm>
            <a:off x="749808" y="3822192"/>
            <a:ext cx="457200" cy="457200"/>
          </a:xfrm>
          <a:prstGeom prst="ellipse">
            <a:avLst/>
          </a:prstGeom>
          <a:solidFill>
            <a:srgbClr val="EAECF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536" y="3931920"/>
            <a:ext cx="237744" cy="237744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1399032" y="3081528"/>
            <a:ext cx="4381348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Implementar mecanismos para combatir y luchar contra la corrupción y otros actos delictivos relacionados con el soborno.</a:t>
            </a:r>
            <a:endParaRPr lang="en-US" sz="1600" dirty="0"/>
          </a:p>
        </p:txBody>
      </p:sp>
      <p:sp>
        <p:nvSpPr>
          <p:cNvPr id="23" name="Shape 18"/>
          <p:cNvSpPr/>
          <p:nvPr/>
        </p:nvSpPr>
        <p:spPr>
          <a:xfrm>
            <a:off x="502920" y="4672584"/>
            <a:ext cx="5432908" cy="15544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24" name="Shape 19"/>
          <p:cNvSpPr/>
          <p:nvPr/>
        </p:nvSpPr>
        <p:spPr>
          <a:xfrm>
            <a:off x="704088" y="4873752"/>
            <a:ext cx="548640" cy="548640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25" name="Text 20"/>
          <p:cNvSpPr/>
          <p:nvPr/>
        </p:nvSpPr>
        <p:spPr>
          <a:xfrm>
            <a:off x="704088" y="487375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700" dirty="0"/>
          </a:p>
        </p:txBody>
      </p:sp>
      <p:sp>
        <p:nvSpPr>
          <p:cNvPr id="26" name="Shape 21"/>
          <p:cNvSpPr/>
          <p:nvPr/>
        </p:nvSpPr>
        <p:spPr>
          <a:xfrm>
            <a:off x="749808" y="5541264"/>
            <a:ext cx="457200" cy="457200"/>
          </a:xfrm>
          <a:prstGeom prst="ellipse">
            <a:avLst/>
          </a:prstGeom>
          <a:solidFill>
            <a:srgbClr val="EAECF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9536" y="5650992"/>
            <a:ext cx="237744" cy="237744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1399032" y="4800600"/>
            <a:ext cx="4381348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Desarrollar una cultura institucional anticorrupción y Ética Empresarial.</a:t>
            </a:r>
            <a:endParaRPr lang="en-US" sz="1600" dirty="0"/>
          </a:p>
        </p:txBody>
      </p:sp>
      <p:sp>
        <p:nvSpPr>
          <p:cNvPr id="29" name="Shape 23"/>
          <p:cNvSpPr/>
          <p:nvPr/>
        </p:nvSpPr>
        <p:spPr>
          <a:xfrm>
            <a:off x="6255868" y="1234440"/>
            <a:ext cx="5432908" cy="15544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30" name="Shape 24"/>
          <p:cNvSpPr/>
          <p:nvPr/>
        </p:nvSpPr>
        <p:spPr>
          <a:xfrm>
            <a:off x="6457036" y="1435608"/>
            <a:ext cx="548640" cy="548640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31" name="Text 25"/>
          <p:cNvSpPr/>
          <p:nvPr/>
        </p:nvSpPr>
        <p:spPr>
          <a:xfrm>
            <a:off x="6457036" y="143560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700" dirty="0"/>
          </a:p>
        </p:txBody>
      </p:sp>
      <p:sp>
        <p:nvSpPr>
          <p:cNvPr id="32" name="Shape 26"/>
          <p:cNvSpPr/>
          <p:nvPr/>
        </p:nvSpPr>
        <p:spPr>
          <a:xfrm>
            <a:off x="6502756" y="2103120"/>
            <a:ext cx="457200" cy="457200"/>
          </a:xfrm>
          <a:prstGeom prst="ellipse">
            <a:avLst/>
          </a:prstGeom>
          <a:solidFill>
            <a:srgbClr val="EAECF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3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2484" y="2212848"/>
            <a:ext cx="237744" cy="237744"/>
          </a:xfrm>
          <a:prstGeom prst="rect">
            <a:avLst/>
          </a:prstGeom>
        </p:spPr>
      </p:pic>
      <p:sp>
        <p:nvSpPr>
          <p:cNvPr id="34" name="Text 27"/>
          <p:cNvSpPr/>
          <p:nvPr/>
        </p:nvSpPr>
        <p:spPr>
          <a:xfrm>
            <a:off x="7151980" y="1362456"/>
            <a:ext cx="4381348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Implementar los controles necesarios con el fin de prevenir la ocurrencia o materialización de riesgo de soborno, fraude y/o corrupción derivada de la entrega y recepción de incentivos, regalos, dineros u otro pago o beneficio ilícito.</a:t>
            </a:r>
            <a:endParaRPr lang="en-US" sz="1600" dirty="0"/>
          </a:p>
        </p:txBody>
      </p:sp>
      <p:sp>
        <p:nvSpPr>
          <p:cNvPr id="35" name="Shape 28"/>
          <p:cNvSpPr/>
          <p:nvPr/>
        </p:nvSpPr>
        <p:spPr>
          <a:xfrm>
            <a:off x="6255868" y="2953512"/>
            <a:ext cx="5432908" cy="15544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36" name="Shape 29"/>
          <p:cNvSpPr/>
          <p:nvPr/>
        </p:nvSpPr>
        <p:spPr>
          <a:xfrm>
            <a:off x="6457036" y="3154680"/>
            <a:ext cx="548640" cy="548640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37" name="Text 30"/>
          <p:cNvSpPr/>
          <p:nvPr/>
        </p:nvSpPr>
        <p:spPr>
          <a:xfrm>
            <a:off x="6457036" y="315468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700" dirty="0"/>
          </a:p>
        </p:txBody>
      </p:sp>
      <p:sp>
        <p:nvSpPr>
          <p:cNvPr id="38" name="Shape 31"/>
          <p:cNvSpPr/>
          <p:nvPr/>
        </p:nvSpPr>
        <p:spPr>
          <a:xfrm>
            <a:off x="6502756" y="3822192"/>
            <a:ext cx="457200" cy="457200"/>
          </a:xfrm>
          <a:prstGeom prst="ellipse">
            <a:avLst/>
          </a:prstGeom>
          <a:solidFill>
            <a:srgbClr val="EAECF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39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12484" y="3931920"/>
            <a:ext cx="237744" cy="237744"/>
          </a:xfrm>
          <a:prstGeom prst="rect">
            <a:avLst/>
          </a:prstGeom>
        </p:spPr>
      </p:pic>
      <p:sp>
        <p:nvSpPr>
          <p:cNvPr id="40" name="Text 32"/>
          <p:cNvSpPr/>
          <p:nvPr/>
        </p:nvSpPr>
        <p:spPr>
          <a:xfrm>
            <a:off x="7151980" y="3081528"/>
            <a:ext cx="4381348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Canal antifraude a través de correo, el cual facilita la comunicación y recibe denuncias anónimamente, disponible en https://www.cajamag.com.co/correo-antifraude/</a:t>
            </a:r>
            <a:endParaRPr lang="en-US" sz="1600" dirty="0"/>
          </a:p>
        </p:txBody>
      </p:sp>
      <p:sp>
        <p:nvSpPr>
          <p:cNvPr id="41" name="Shape 33"/>
          <p:cNvSpPr/>
          <p:nvPr/>
        </p:nvSpPr>
        <p:spPr>
          <a:xfrm>
            <a:off x="6255868" y="4672584"/>
            <a:ext cx="5432908" cy="15544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42" name="Shape 34"/>
          <p:cNvSpPr/>
          <p:nvPr/>
        </p:nvSpPr>
        <p:spPr>
          <a:xfrm>
            <a:off x="6457036" y="4873752"/>
            <a:ext cx="548640" cy="548640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43" name="Text 35"/>
          <p:cNvSpPr/>
          <p:nvPr/>
        </p:nvSpPr>
        <p:spPr>
          <a:xfrm>
            <a:off x="6457036" y="487375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700" dirty="0"/>
          </a:p>
        </p:txBody>
      </p:sp>
      <p:sp>
        <p:nvSpPr>
          <p:cNvPr id="44" name="Shape 36"/>
          <p:cNvSpPr/>
          <p:nvPr/>
        </p:nvSpPr>
        <p:spPr>
          <a:xfrm>
            <a:off x="6502756" y="5541264"/>
            <a:ext cx="457200" cy="457200"/>
          </a:xfrm>
          <a:prstGeom prst="ellipse">
            <a:avLst/>
          </a:prstGeom>
          <a:solidFill>
            <a:srgbClr val="EAECF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45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12484" y="5650992"/>
            <a:ext cx="237744" cy="237744"/>
          </a:xfrm>
          <a:prstGeom prst="rect">
            <a:avLst/>
          </a:prstGeom>
        </p:spPr>
      </p:pic>
      <p:sp>
        <p:nvSpPr>
          <p:cNvPr id="46" name="Text 37"/>
          <p:cNvSpPr/>
          <p:nvPr/>
        </p:nvSpPr>
        <p:spPr>
          <a:xfrm>
            <a:off x="7151980" y="4800600"/>
            <a:ext cx="4381348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Investigar y gestionar de forma oportuna todas las denuncias recibidas cumpliendo lo establecido en el procedimiento de investigación administrativa y la adopción de una política de no represalias contra la persona que reporte los presuntos actos de corrupción.</a:t>
            </a:r>
            <a:endParaRPr lang="en-US" sz="1600" dirty="0"/>
          </a:p>
        </p:txBody>
      </p:sp>
      <p:sp>
        <p:nvSpPr>
          <p:cNvPr id="47" name="Text 38"/>
          <p:cNvSpPr/>
          <p:nvPr/>
        </p:nvSpPr>
        <p:spPr>
          <a:xfrm>
            <a:off x="8945575" y="6492240"/>
            <a:ext cx="2743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PTEE · CAJAMAG</a:t>
            </a:r>
            <a:endParaRPr lang="en-US" sz="900" dirty="0"/>
          </a:p>
        </p:txBody>
      </p:sp>
      <p:pic>
        <p:nvPicPr>
          <p:cNvPr id="49" name="Imagen 48">
            <a:extLst>
              <a:ext uri="{FF2B5EF4-FFF2-40B4-BE49-F238E27FC236}">
                <a16:creationId xmlns:a16="http://schemas.microsoft.com/office/drawing/2014/main" id="{417F2FA0-5DA7-2527-7155-A4219C361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45" y="6318504"/>
            <a:ext cx="1031238" cy="434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2" descr="COMFACESAR - Estamos Cumpliedo sueños">
            <a:extLst>
              <a:ext uri="{FF2B5EF4-FFF2-40B4-BE49-F238E27FC236}">
                <a16:creationId xmlns:a16="http://schemas.microsoft.com/office/drawing/2014/main" id="{A9C58919-6AC5-1791-DA84-61CD08221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986322" y="5105565"/>
            <a:ext cx="1887355" cy="67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4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71455" y="-1371600"/>
            <a:ext cx="3291840" cy="3291840"/>
          </a:xfrm>
          <a:prstGeom prst="ellipse">
            <a:avLst/>
          </a:prstGeom>
          <a:solidFill>
            <a:srgbClr val="EAECF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3" name="Shape 1"/>
          <p:cNvSpPr/>
          <p:nvPr/>
        </p:nvSpPr>
        <p:spPr>
          <a:xfrm>
            <a:off x="-1554480" y="5120640"/>
            <a:ext cx="3108960" cy="3108960"/>
          </a:xfrm>
          <a:prstGeom prst="ellipse">
            <a:avLst/>
          </a:prstGeom>
          <a:solidFill>
            <a:srgbClr val="ECEEF6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4" name="Shape 2"/>
          <p:cNvSpPr/>
          <p:nvPr/>
        </p:nvSpPr>
        <p:spPr>
          <a:xfrm>
            <a:off x="502920" y="246888"/>
            <a:ext cx="603504" cy="603504"/>
          </a:xfrm>
          <a:prstGeom prst="ellipse">
            <a:avLst/>
          </a:prstGeom>
          <a:solidFill>
            <a:srgbClr val="3B5BA5"/>
          </a:solidFill>
          <a:ln/>
          <a:effectLst>
            <a:outerShdw blurRad="114300" dist="38100" dir="5400000" algn="bl" rotWithShape="0">
              <a:srgbClr val="141833">
                <a:alpha val="22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61" y="391729"/>
            <a:ext cx="313822" cy="31382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07592" y="164592"/>
            <a:ext cx="1038118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232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Políticas del PTEE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1307592" y="603504"/>
            <a:ext cx="1038118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i="1" dirty="0">
                <a:solidFill>
                  <a:srgbClr val="6D4D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2 de 4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10975543" y="457200"/>
            <a:ext cx="155448" cy="155448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9" name="Shape 6"/>
          <p:cNvSpPr/>
          <p:nvPr/>
        </p:nvSpPr>
        <p:spPr>
          <a:xfrm>
            <a:off x="11249863" y="457200"/>
            <a:ext cx="155448" cy="155448"/>
          </a:xfrm>
          <a:prstGeom prst="ellipse">
            <a:avLst/>
          </a:prstGeom>
          <a:solidFill>
            <a:srgbClr val="6D4DA8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0" name="Shape 7"/>
          <p:cNvSpPr/>
          <p:nvPr/>
        </p:nvSpPr>
        <p:spPr>
          <a:xfrm>
            <a:off x="11524183" y="457200"/>
            <a:ext cx="155448" cy="155448"/>
          </a:xfrm>
          <a:prstGeom prst="ellipse">
            <a:avLst/>
          </a:prstGeom>
          <a:solidFill>
            <a:srgbClr val="B9A6E0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1" name="Shape 8"/>
          <p:cNvSpPr/>
          <p:nvPr/>
        </p:nvSpPr>
        <p:spPr>
          <a:xfrm>
            <a:off x="502920" y="1234440"/>
            <a:ext cx="5432908" cy="15544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pPr algn="just"/>
            <a:endParaRPr lang="es-CO" sz="1600"/>
          </a:p>
        </p:txBody>
      </p:sp>
      <p:sp>
        <p:nvSpPr>
          <p:cNvPr id="12" name="Shape 9"/>
          <p:cNvSpPr/>
          <p:nvPr/>
        </p:nvSpPr>
        <p:spPr>
          <a:xfrm>
            <a:off x="704088" y="1435608"/>
            <a:ext cx="548640" cy="548640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3" name="Text 10"/>
          <p:cNvSpPr/>
          <p:nvPr/>
        </p:nvSpPr>
        <p:spPr>
          <a:xfrm>
            <a:off x="704088" y="143560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700" dirty="0"/>
          </a:p>
        </p:txBody>
      </p:sp>
      <p:sp>
        <p:nvSpPr>
          <p:cNvPr id="14" name="Shape 11"/>
          <p:cNvSpPr/>
          <p:nvPr/>
        </p:nvSpPr>
        <p:spPr>
          <a:xfrm>
            <a:off x="749808" y="2103120"/>
            <a:ext cx="457200" cy="457200"/>
          </a:xfrm>
          <a:prstGeom prst="ellipse">
            <a:avLst/>
          </a:prstGeom>
          <a:solidFill>
            <a:srgbClr val="EAECF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536" y="2212848"/>
            <a:ext cx="237744" cy="23774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1399032" y="1362456"/>
            <a:ext cx="4381348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Rechaza, se abstiene, no promueve ni participa en actos encaminados a la corrupción, soborno y fraude en el desarrollo de su objeto o misionalidad.</a:t>
            </a:r>
            <a:endParaRPr lang="en-US" sz="1600" dirty="0"/>
          </a:p>
        </p:txBody>
      </p:sp>
      <p:sp>
        <p:nvSpPr>
          <p:cNvPr id="17" name="Shape 13"/>
          <p:cNvSpPr/>
          <p:nvPr/>
        </p:nvSpPr>
        <p:spPr>
          <a:xfrm>
            <a:off x="502920" y="2953512"/>
            <a:ext cx="5432908" cy="15544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18" name="Shape 14"/>
          <p:cNvSpPr/>
          <p:nvPr/>
        </p:nvSpPr>
        <p:spPr>
          <a:xfrm>
            <a:off x="704088" y="3154680"/>
            <a:ext cx="548640" cy="548640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9" name="Text 15"/>
          <p:cNvSpPr/>
          <p:nvPr/>
        </p:nvSpPr>
        <p:spPr>
          <a:xfrm>
            <a:off x="704088" y="315468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700" dirty="0"/>
          </a:p>
        </p:txBody>
      </p:sp>
      <p:sp>
        <p:nvSpPr>
          <p:cNvPr id="20" name="Shape 16"/>
          <p:cNvSpPr/>
          <p:nvPr/>
        </p:nvSpPr>
        <p:spPr>
          <a:xfrm>
            <a:off x="749808" y="3822192"/>
            <a:ext cx="457200" cy="457200"/>
          </a:xfrm>
          <a:prstGeom prst="ellipse">
            <a:avLst/>
          </a:prstGeom>
          <a:solidFill>
            <a:srgbClr val="EAECF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536" y="3931920"/>
            <a:ext cx="237744" cy="237744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1399032" y="3081528"/>
            <a:ext cx="4381348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Diseña e implementa programas de capacitación y sensibilización destinados a promover una cultura de ética, legalidad y transparencia al interior de la Corporación.</a:t>
            </a:r>
            <a:endParaRPr lang="en-US" sz="1600" dirty="0"/>
          </a:p>
        </p:txBody>
      </p:sp>
      <p:sp>
        <p:nvSpPr>
          <p:cNvPr id="23" name="Shape 18"/>
          <p:cNvSpPr/>
          <p:nvPr/>
        </p:nvSpPr>
        <p:spPr>
          <a:xfrm>
            <a:off x="502920" y="4672584"/>
            <a:ext cx="5432908" cy="15544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24" name="Shape 19"/>
          <p:cNvSpPr/>
          <p:nvPr/>
        </p:nvSpPr>
        <p:spPr>
          <a:xfrm>
            <a:off x="704088" y="4873752"/>
            <a:ext cx="548640" cy="548640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25" name="Text 20"/>
          <p:cNvSpPr/>
          <p:nvPr/>
        </p:nvSpPr>
        <p:spPr>
          <a:xfrm>
            <a:off x="704088" y="487375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700" dirty="0"/>
          </a:p>
        </p:txBody>
      </p:sp>
      <p:sp>
        <p:nvSpPr>
          <p:cNvPr id="26" name="Shape 21"/>
          <p:cNvSpPr/>
          <p:nvPr/>
        </p:nvSpPr>
        <p:spPr>
          <a:xfrm>
            <a:off x="749808" y="5541264"/>
            <a:ext cx="457200" cy="457200"/>
          </a:xfrm>
          <a:prstGeom prst="ellipse">
            <a:avLst/>
          </a:prstGeom>
          <a:solidFill>
            <a:srgbClr val="EAECF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9536" y="5650992"/>
            <a:ext cx="237744" cy="237744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1399032" y="4800600"/>
            <a:ext cx="4381348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Establece la matriz de riesgos y gestiona adecuadamente los riesgos de corrupción y soborno.</a:t>
            </a:r>
            <a:endParaRPr lang="en-US" sz="1600" dirty="0"/>
          </a:p>
        </p:txBody>
      </p:sp>
      <p:sp>
        <p:nvSpPr>
          <p:cNvPr id="29" name="Shape 23"/>
          <p:cNvSpPr/>
          <p:nvPr/>
        </p:nvSpPr>
        <p:spPr>
          <a:xfrm>
            <a:off x="6255868" y="1234440"/>
            <a:ext cx="5432908" cy="15544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30" name="Shape 24"/>
          <p:cNvSpPr/>
          <p:nvPr/>
        </p:nvSpPr>
        <p:spPr>
          <a:xfrm>
            <a:off x="6457036" y="1435608"/>
            <a:ext cx="548640" cy="548640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31" name="Text 25"/>
          <p:cNvSpPr/>
          <p:nvPr/>
        </p:nvSpPr>
        <p:spPr>
          <a:xfrm>
            <a:off x="6457036" y="143560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700" dirty="0"/>
          </a:p>
        </p:txBody>
      </p:sp>
      <p:sp>
        <p:nvSpPr>
          <p:cNvPr id="32" name="Shape 26"/>
          <p:cNvSpPr/>
          <p:nvPr/>
        </p:nvSpPr>
        <p:spPr>
          <a:xfrm>
            <a:off x="6502756" y="2103120"/>
            <a:ext cx="457200" cy="457200"/>
          </a:xfrm>
          <a:prstGeom prst="ellipse">
            <a:avLst/>
          </a:prstGeom>
          <a:solidFill>
            <a:srgbClr val="EAECF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3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2484" y="2212848"/>
            <a:ext cx="237744" cy="237744"/>
          </a:xfrm>
          <a:prstGeom prst="rect">
            <a:avLst/>
          </a:prstGeom>
        </p:spPr>
      </p:pic>
      <p:sp>
        <p:nvSpPr>
          <p:cNvPr id="34" name="Text 27"/>
          <p:cNvSpPr/>
          <p:nvPr/>
        </p:nvSpPr>
        <p:spPr>
          <a:xfrm>
            <a:off x="7151980" y="1362456"/>
            <a:ext cx="4381348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Definir señales de alerta en las operaciones que puedan generar riesgo de soborno, fraude y/o corrupción.</a:t>
            </a:r>
            <a:endParaRPr lang="en-US" sz="1600" dirty="0"/>
          </a:p>
        </p:txBody>
      </p:sp>
      <p:sp>
        <p:nvSpPr>
          <p:cNvPr id="35" name="Shape 28"/>
          <p:cNvSpPr/>
          <p:nvPr/>
        </p:nvSpPr>
        <p:spPr>
          <a:xfrm>
            <a:off x="6255868" y="2953512"/>
            <a:ext cx="5432908" cy="15544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36" name="Shape 29"/>
          <p:cNvSpPr/>
          <p:nvPr/>
        </p:nvSpPr>
        <p:spPr>
          <a:xfrm>
            <a:off x="6457036" y="3154680"/>
            <a:ext cx="548640" cy="548640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37" name="Text 30"/>
          <p:cNvSpPr/>
          <p:nvPr/>
        </p:nvSpPr>
        <p:spPr>
          <a:xfrm>
            <a:off x="6457036" y="315468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700" dirty="0"/>
          </a:p>
        </p:txBody>
      </p:sp>
      <p:sp>
        <p:nvSpPr>
          <p:cNvPr id="38" name="Shape 31"/>
          <p:cNvSpPr/>
          <p:nvPr/>
        </p:nvSpPr>
        <p:spPr>
          <a:xfrm>
            <a:off x="6502756" y="3822192"/>
            <a:ext cx="457200" cy="457200"/>
          </a:xfrm>
          <a:prstGeom prst="ellipse">
            <a:avLst/>
          </a:prstGeom>
          <a:solidFill>
            <a:srgbClr val="EAECF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39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12484" y="3931920"/>
            <a:ext cx="237744" cy="237744"/>
          </a:xfrm>
          <a:prstGeom prst="rect">
            <a:avLst/>
          </a:prstGeom>
        </p:spPr>
      </p:pic>
      <p:sp>
        <p:nvSpPr>
          <p:cNvPr id="40" name="Text 32"/>
          <p:cNvSpPr/>
          <p:nvPr/>
        </p:nvSpPr>
        <p:spPr>
          <a:xfrm>
            <a:off x="7151980" y="3081528"/>
            <a:ext cx="4381348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 transacciones, operaciones y contratación celebradas por la Corporación están sujetas a las directrices internas establecidas en las políticas, manuales y procedimientos definidos para tal fin.</a:t>
            </a:r>
            <a:endParaRPr lang="en-US" sz="1600" dirty="0"/>
          </a:p>
        </p:txBody>
      </p:sp>
      <p:sp>
        <p:nvSpPr>
          <p:cNvPr id="41" name="Shape 33"/>
          <p:cNvSpPr/>
          <p:nvPr/>
        </p:nvSpPr>
        <p:spPr>
          <a:xfrm>
            <a:off x="6255868" y="4672584"/>
            <a:ext cx="5432908" cy="15544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2A3158">
                <a:alpha val="14000"/>
              </a:srgbClr>
            </a:outerShdw>
          </a:effectLst>
        </p:spPr>
        <p:txBody>
          <a:bodyPr/>
          <a:lstStyle/>
          <a:p>
            <a:endParaRPr lang="es-CO"/>
          </a:p>
        </p:txBody>
      </p:sp>
      <p:sp>
        <p:nvSpPr>
          <p:cNvPr id="42" name="Shape 34"/>
          <p:cNvSpPr/>
          <p:nvPr/>
        </p:nvSpPr>
        <p:spPr>
          <a:xfrm>
            <a:off x="6457036" y="4873752"/>
            <a:ext cx="548640" cy="548640"/>
          </a:xfrm>
          <a:prstGeom prst="ellipse">
            <a:avLst/>
          </a:prstGeom>
          <a:solidFill>
            <a:srgbClr val="3B5BA5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43" name="Text 35"/>
          <p:cNvSpPr/>
          <p:nvPr/>
        </p:nvSpPr>
        <p:spPr>
          <a:xfrm>
            <a:off x="6457036" y="487375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700" dirty="0"/>
          </a:p>
        </p:txBody>
      </p:sp>
      <p:sp>
        <p:nvSpPr>
          <p:cNvPr id="44" name="Shape 36"/>
          <p:cNvSpPr/>
          <p:nvPr/>
        </p:nvSpPr>
        <p:spPr>
          <a:xfrm>
            <a:off x="6502756" y="5541264"/>
            <a:ext cx="457200" cy="457200"/>
          </a:xfrm>
          <a:prstGeom prst="ellipse">
            <a:avLst/>
          </a:prstGeom>
          <a:solidFill>
            <a:srgbClr val="EAECF4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45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12484" y="5650992"/>
            <a:ext cx="237744" cy="237744"/>
          </a:xfrm>
          <a:prstGeom prst="rect">
            <a:avLst/>
          </a:prstGeom>
        </p:spPr>
      </p:pic>
      <p:sp>
        <p:nvSpPr>
          <p:cNvPr id="46" name="Text 37"/>
          <p:cNvSpPr/>
          <p:nvPr/>
        </p:nvSpPr>
        <p:spPr>
          <a:xfrm>
            <a:off x="7151980" y="4800600"/>
            <a:ext cx="4381348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dirty="0">
                <a:solidFill>
                  <a:srgbClr val="232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inscripción y vinculación de los proveedores y/o contratistas se efectuará con el cumplimiento de los requisitos establecidos en la normatividad y reglamentación interna establecida en el subproceso de Compras y contratación.</a:t>
            </a:r>
            <a:endParaRPr lang="en-US" sz="1600" dirty="0"/>
          </a:p>
        </p:txBody>
      </p:sp>
      <p:sp>
        <p:nvSpPr>
          <p:cNvPr id="47" name="Text 38"/>
          <p:cNvSpPr/>
          <p:nvPr/>
        </p:nvSpPr>
        <p:spPr>
          <a:xfrm>
            <a:off x="8945575" y="6492240"/>
            <a:ext cx="2743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PTEE · CAJAMAG</a:t>
            </a:r>
            <a:endParaRPr lang="en-US" sz="900" dirty="0"/>
          </a:p>
        </p:txBody>
      </p:sp>
      <p:pic>
        <p:nvPicPr>
          <p:cNvPr id="49" name="Imagen 48">
            <a:extLst>
              <a:ext uri="{FF2B5EF4-FFF2-40B4-BE49-F238E27FC236}">
                <a16:creationId xmlns:a16="http://schemas.microsoft.com/office/drawing/2014/main" id="{11DF79B9-C636-D042-4C02-6DDAB6FDF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42" y="6272503"/>
            <a:ext cx="1031238" cy="434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2" descr="COMFACESAR - Estamos Cumpliedo sueños">
            <a:extLst>
              <a:ext uri="{FF2B5EF4-FFF2-40B4-BE49-F238E27FC236}">
                <a16:creationId xmlns:a16="http://schemas.microsoft.com/office/drawing/2014/main" id="{8EFE58D7-F10D-F44D-AD6E-12A9F58B7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986322" y="5105565"/>
            <a:ext cx="1887355" cy="67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2459</Words>
  <Application>Microsoft Office PowerPoint</Application>
  <PresentationFormat>Panorámica</PresentationFormat>
  <Paragraphs>249</Paragraphs>
  <Slides>20</Slides>
  <Notes>20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4" baseType="lpstr">
      <vt:lpstr>Arial</vt:lpstr>
      <vt:lpstr>Calibri</vt:lpstr>
      <vt:lpstr>Cambria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Auditoria1 Office365</cp:lastModifiedBy>
  <cp:revision>4</cp:revision>
  <dcterms:created xsi:type="dcterms:W3CDTF">2026-07-16T22:28:34Z</dcterms:created>
  <dcterms:modified xsi:type="dcterms:W3CDTF">2026-07-17T20:04:32Z</dcterms:modified>
</cp:coreProperties>
</file>